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7" r:id="rId3"/>
    <p:sldId id="271" r:id="rId4"/>
    <p:sldId id="278" r:id="rId5"/>
    <p:sldId id="279" r:id="rId6"/>
    <p:sldId id="280" r:id="rId7"/>
    <p:sldId id="286" r:id="rId8"/>
    <p:sldId id="287" r:id="rId9"/>
    <p:sldId id="281" r:id="rId10"/>
    <p:sldId id="282" r:id="rId11"/>
    <p:sldId id="283" r:id="rId12"/>
    <p:sldId id="284" r:id="rId13"/>
    <p:sldId id="285" r:id="rId14"/>
    <p:sldId id="288" r:id="rId15"/>
    <p:sldId id="274" r:id="rId16"/>
    <p:sldId id="263" r:id="rId17"/>
  </p:sldIdLst>
  <p:sldSz cx="12192000" cy="6858000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Muratori" initials="LM" lastIdx="1" clrIdx="0">
    <p:extLst>
      <p:ext uri="{19B8F6BF-5375-455C-9EA6-DF929625EA0E}">
        <p15:presenceInfo xmlns:p15="http://schemas.microsoft.com/office/powerpoint/2012/main" userId="S-1-5-21-2789494136-3947005896-3259539392-1145" providerId="AD"/>
      </p:ext>
    </p:extLst>
  </p:cmAuthor>
  <p:cmAuthor id="2" name="Laura Muratori" initials="LM [2]" lastIdx="6" clrIdx="1">
    <p:extLst>
      <p:ext uri="{19B8F6BF-5375-455C-9EA6-DF929625EA0E}">
        <p15:presenceInfo xmlns:p15="http://schemas.microsoft.com/office/powerpoint/2012/main" userId="S::laura.muratori@bioagricert.org::7d6b92fc-a820-4a56-b01b-b45d1ec3285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7787F"/>
    <a:srgbClr val="008000"/>
    <a:srgbClr val="FF66FF"/>
    <a:srgbClr val="009900"/>
    <a:srgbClr val="7698D4"/>
    <a:srgbClr val="97C777"/>
    <a:srgbClr val="FFFF99"/>
    <a:srgbClr val="000000"/>
    <a:srgbClr val="FFE79B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938" autoAdjust="0"/>
  </p:normalViewPr>
  <p:slideViewPr>
    <p:cSldViewPr snapToGrid="0">
      <p:cViewPr varScale="1">
        <p:scale>
          <a:sx n="79" d="100"/>
          <a:sy n="79" d="100"/>
        </p:scale>
        <p:origin x="7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2-21T12:43:11.344" idx="6">
    <p:pos x="10" y="10"/>
    <p:text>per la casella 10 farsi aiutare dallo spedizioniere; inoltre inquadrata la propria casistica la prima volta, sarà la medesima per le successive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6291690-C314-40C2-B2A1-A4BFD33DFBD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F4258EF-AD92-4113-8C9F-5CE05E61A90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3C0C19F-7FE1-49BF-AE3D-8ADC9CFCF68D}" type="datetime1">
              <a:rPr lang="it-IT" smtClean="0"/>
              <a:t>22/02/2022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4D55533-4864-4BF7-906C-03EC107EBE4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76AE5CD-D331-40F2-9C4C-BDD3CC60B1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953A97E-8A4C-4B03-B494-9E646FF962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33985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83B8617-DC59-4E8E-B7D6-04B3F24FD795}" type="datetime1">
              <a:rPr lang="it-IT" smtClean="0"/>
              <a:t>22/02/2022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A166E18-3180-4A25-844F-C814FBB58D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3153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45E34E-26B9-4E9B-AED4-C792D79195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798637"/>
          </a:xfrm>
        </p:spPr>
        <p:txBody>
          <a:bodyPr anchor="b"/>
          <a:lstStyle>
            <a:lvl1pPr algn="ctr">
              <a:defRPr sz="6000">
                <a:latin typeface="Museo Sans Rounded 500"/>
              </a:defRPr>
            </a:lvl1pPr>
          </a:lstStyle>
          <a:p>
            <a:r>
              <a:rPr lang="it-IT" dirty="0"/>
              <a:t>TITOLO PRIMA DIAPOSITIVA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4BADEC2-3EDE-49DB-8D49-58FAC2D49E0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lnSpc>
                <a:spcPct val="150000"/>
              </a:lnSpc>
              <a:buNone/>
              <a:defRPr sz="2400">
                <a:latin typeface="Museo Sans Rounded 50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Luogo……………………..Data………………….</a:t>
            </a:r>
            <a:br>
              <a:rPr lang="it-IT" dirty="0"/>
            </a:br>
            <a:r>
              <a:rPr lang="it-IT" dirty="0"/>
              <a:t>Relatore…………………………………………….</a:t>
            </a:r>
          </a:p>
        </p:txBody>
      </p:sp>
    </p:spTree>
    <p:extLst>
      <p:ext uri="{BB962C8B-B14F-4D97-AF65-F5344CB8AC3E}">
        <p14:creationId xmlns:p14="http://schemas.microsoft.com/office/powerpoint/2010/main" val="365306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192FD3-AEEC-496C-803B-9947030CB1E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ü"/>
              <a:defRPr sz="1800"/>
            </a:lvl2pPr>
          </a:lstStyle>
          <a:p>
            <a:pPr lvl="0"/>
            <a:r>
              <a:rPr lang="it-IT" dirty="0"/>
              <a:t>Primo livello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4AA22C87-6126-4653-A62B-1AB0DAB73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useo Sans Rounded 50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5692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05C216-4294-4F84-8C36-6B1B31905B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990071"/>
            <a:ext cx="10515600" cy="558799"/>
          </a:xfrm>
        </p:spPr>
        <p:txBody>
          <a:bodyPr anchor="b">
            <a:normAutofit/>
          </a:bodyPr>
          <a:lstStyle>
            <a:lvl1pPr>
              <a:defRPr sz="2800" b="0">
                <a:latin typeface="+mn-lt"/>
              </a:defRPr>
            </a:lvl1pPr>
          </a:lstStyle>
          <a:p>
            <a:r>
              <a:rPr lang="it-IT" dirty="0"/>
              <a:t>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D933AB-7E67-4427-93CC-5EBBE6C9E12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1684867"/>
            <a:ext cx="10515600" cy="440478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aaaaaaaaaaaaaaaaaaaaaaaaaaaaaaaaaaaaaaaaaaaaaaaaaaaaaaaaaaaaaaaaaaaaaaaaaaaaaaaaaaaaaaaaaaaaaaaaaaaaaaaaaaaaaaaaaaaaaaaaaaaaaaaaaaaaaaaaaaaaaaaaaaaaaaaaaaaaaaaaaaaaaaaa</a:t>
            </a:r>
          </a:p>
        </p:txBody>
      </p:sp>
    </p:spTree>
    <p:extLst>
      <p:ext uri="{BB962C8B-B14F-4D97-AF65-F5344CB8AC3E}">
        <p14:creationId xmlns:p14="http://schemas.microsoft.com/office/powerpoint/2010/main" val="298753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212DF62-B34A-49C4-AAAE-7C04E872E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918"/>
            <a:ext cx="10515600" cy="480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DACBBD-6B47-4590-8C64-F60292642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86467"/>
            <a:ext cx="10515600" cy="4390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Primo livello</a:t>
            </a:r>
          </a:p>
          <a:p>
            <a:pPr lvl="1"/>
            <a:r>
              <a:rPr lang="it-IT" dirty="0"/>
              <a:t>Secondo livello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35F4488-7FA8-4F81-A020-01C2B9A58D9D}"/>
              </a:ext>
            </a:extLst>
          </p:cNvPr>
          <p:cNvSpPr/>
          <p:nvPr userDrawn="1"/>
        </p:nvSpPr>
        <p:spPr>
          <a:xfrm>
            <a:off x="0" y="6443529"/>
            <a:ext cx="12192000" cy="414471"/>
          </a:xfrm>
          <a:prstGeom prst="rect">
            <a:avLst/>
          </a:prstGeom>
          <a:solidFill>
            <a:srgbClr val="27787F"/>
          </a:solidFill>
          <a:ln>
            <a:solidFill>
              <a:srgbClr val="2778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egnaposto piè di pagina 4">
            <a:extLst>
              <a:ext uri="{FF2B5EF4-FFF2-40B4-BE49-F238E27FC236}">
                <a16:creationId xmlns:a16="http://schemas.microsoft.com/office/drawing/2014/main" id="{07B91F67-7B00-48C7-90C6-1467D5626911}"/>
              </a:ext>
            </a:extLst>
          </p:cNvPr>
          <p:cNvSpPr txBox="1">
            <a:spLocks/>
          </p:cNvSpPr>
          <p:nvPr userDrawn="1"/>
        </p:nvSpPr>
        <p:spPr>
          <a:xfrm>
            <a:off x="4038600" y="646820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bg1"/>
                </a:solidFill>
                <a:latin typeface="Museo Sans Rounded 500"/>
              </a:rPr>
              <a:t>www.bioagricert.org - www.foodchainid.com</a:t>
            </a:r>
          </a:p>
        </p:txBody>
      </p:sp>
      <p:sp>
        <p:nvSpPr>
          <p:cNvPr id="11" name="Segnaposto piè di pagina 4">
            <a:extLst>
              <a:ext uri="{FF2B5EF4-FFF2-40B4-BE49-F238E27FC236}">
                <a16:creationId xmlns:a16="http://schemas.microsoft.com/office/drawing/2014/main" id="{B2CAED8E-AB31-46E1-9FD9-F4FCCA41612B}"/>
              </a:ext>
            </a:extLst>
          </p:cNvPr>
          <p:cNvSpPr txBox="1">
            <a:spLocks/>
          </p:cNvSpPr>
          <p:nvPr userDrawn="1"/>
        </p:nvSpPr>
        <p:spPr>
          <a:xfrm>
            <a:off x="9017000" y="6527800"/>
            <a:ext cx="3136900" cy="280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i="1" dirty="0">
                <a:solidFill>
                  <a:schemeClr val="bg1"/>
                </a:solidFill>
                <a:latin typeface="Museo Sans Rounded 500"/>
              </a:rPr>
              <a:t>2020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F17CBFF-413F-4B53-853F-7FDD4833EB9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" y="103555"/>
            <a:ext cx="2868579" cy="57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03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Museo Sans Rounded 50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ü"/>
        <a:defRPr lang="it-IT" sz="1800" kern="1200" dirty="0">
          <a:solidFill>
            <a:srgbClr val="171717"/>
          </a:solidFill>
          <a:latin typeface="Museo Sans Rounded 500"/>
          <a:ea typeface="+mj-ea"/>
          <a:cs typeface="+mj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9.png"/><Relationship Id="rId7" Type="http://schemas.openxmlformats.org/officeDocument/2006/relationships/hyperlink" Target="https://drive.google.com/file/d/1PKjWmuWWRyN_7a9NdWZVp7JldTG0wpqa/view?usp=sharin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s://drive.google.com/file/d/1lg_yBsQK8YRW-4TqWAC3u2yt6QNvtfns/view?usp=sharing" TargetMode="External"/><Relationship Id="rId4" Type="http://schemas.openxmlformats.org/officeDocument/2006/relationships/image" Target="../media/image10.png"/><Relationship Id="rId9" Type="http://schemas.openxmlformats.org/officeDocument/2006/relationships/comments" Target="../comments/commen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hyperlink" Target="https://eur-lex.europa.eu/legal-content/IT/TXT/PDF/?uri=CELEX:32021R2305&amp;qid=1645521417477&amp;from=IT#page=5" TargetMode="External"/><Relationship Id="rId2" Type="http://schemas.openxmlformats.org/officeDocument/2006/relationships/hyperlink" Target="https://drive.google.com/file/d/12ESJCK4x6LBiQkB5RQO2nHsQmWcaWsqW/view?usp=sharing#page=18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23.png"/><Relationship Id="rId2" Type="http://schemas.openxmlformats.org/officeDocument/2006/relationships/hyperlink" Target="https://drive.google.com/file/d/15xbO0GHj7_XX4L9t-Q4-ajJnPMFLIO0r/view?usp=sha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inab.it/bionovita/regolamento-ue-2018848-proroga-ai-controlli-allimportazione" TargetMode="External"/><Relationship Id="rId5" Type="http://schemas.openxmlformats.org/officeDocument/2006/relationships/image" Target="../media/image22.png"/><Relationship Id="rId4" Type="http://schemas.openxmlformats.org/officeDocument/2006/relationships/hyperlink" Target="https://www.sinab.it/sites/default/files/share/MIPAAF-2022-0052932-DMimport2022rev19gen_signed.pdf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ur-lex.europa.eu/legal-content/IT/TXT/PDF/?uri=CELEX:32021R2325&amp;from=IT#page=7" TargetMode="External"/><Relationship Id="rId13" Type="http://schemas.openxmlformats.org/officeDocument/2006/relationships/hyperlink" Target="http://www.sinab.it/normativa/decreto-ministeriale-n-2049-del-1022012" TargetMode="External"/><Relationship Id="rId18" Type="http://schemas.openxmlformats.org/officeDocument/2006/relationships/hyperlink" Target="https://drive.google.com/file/d/1lg_yBsQK8YRW-4TqWAC3u2yt6QNvtfns/view?usp=sharing" TargetMode="External"/><Relationship Id="rId3" Type="http://schemas.openxmlformats.org/officeDocument/2006/relationships/hyperlink" Target="https://drive.google.com/file/d/1-Wq8052YDs6RBV9uYpjO6smBrWJwpWwm/view?usp=sharing" TargetMode="External"/><Relationship Id="rId21" Type="http://schemas.openxmlformats.org/officeDocument/2006/relationships/hyperlink" Target="https://docs.google.com/spreadsheets/d/1u5o1-VDPe7qwyn1sbTSehS43al_4SB-Q/edit?usp=sharing&amp;ouid=117555906528389929575&amp;rtpof=true&amp;sd=true" TargetMode="External"/><Relationship Id="rId7" Type="http://schemas.openxmlformats.org/officeDocument/2006/relationships/hyperlink" Target="https://eur-lex.europa.eu/legal-content/IT/TXT/PDF/?uri=CELEX:32021R2307&amp;qid=1644247887314&amp;from=IT#page=7" TargetMode="External"/><Relationship Id="rId12" Type="http://schemas.openxmlformats.org/officeDocument/2006/relationships/image" Target="../media/image24.emf"/><Relationship Id="rId17" Type="http://schemas.openxmlformats.org/officeDocument/2006/relationships/hyperlink" Target="https://eur-lex.europa.eu/legal-content/IT/TXT/PDF/?uri=CELEX:32021R2306&amp;qid=1644252133252&amp;from=IT#page=11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s://eur-lex.europa.eu/legal-content/IT/TXT/PDF/?uri=CELEX:32021R2307&amp;qid=1644252052269&amp;from=IT" TargetMode="External"/><Relationship Id="rId20" Type="http://schemas.openxmlformats.org/officeDocument/2006/relationships/hyperlink" Target="https://drive.google.com/drive/folders/1652gaPcgtuv5xojy6a5UklfOOyyhDWh2?usp=sha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-lex.europa.eu/legal-content/IT/TXT/PDF/?uri=CELEX:32021R2307&amp;qid=1644247887314&amp;from=IT#page=3" TargetMode="External"/><Relationship Id="rId11" Type="http://schemas.openxmlformats.org/officeDocument/2006/relationships/hyperlink" Target="http://www.sinab.it/sites/default/files/share/MIPAAF-2022-0052932-DMimport2022rev19gen_signed.pdf#page=9" TargetMode="External"/><Relationship Id="rId5" Type="http://schemas.openxmlformats.org/officeDocument/2006/relationships/hyperlink" Target="https://drive.google.com/file/d/12ESJCK4x6LBiQkB5RQO2nHsQmWcaWsqW/view?usp=sharing" TargetMode="External"/><Relationship Id="rId15" Type="http://schemas.openxmlformats.org/officeDocument/2006/relationships/hyperlink" Target="http://www.sinab.it/normativa/decreto-ministeriale-n-18321-del-9-agosto-2012" TargetMode="External"/><Relationship Id="rId10" Type="http://schemas.openxmlformats.org/officeDocument/2006/relationships/hyperlink" Target="http://www.sinab.it/sites/default/files/share/MIPAAF-2022-0052932-DMimport2022rev19gen_signed.pdf#page=5" TargetMode="External"/><Relationship Id="rId19" Type="http://schemas.openxmlformats.org/officeDocument/2006/relationships/hyperlink" Target="https://drive.google.com/file/d/1X0wPadIHp5jZrxi6eTrATTFyuEfEqcqG/view?usp=sharing" TargetMode="External"/><Relationship Id="rId4" Type="http://schemas.openxmlformats.org/officeDocument/2006/relationships/hyperlink" Target="https://eur-lex.europa.eu/legal-content/IT/TXT/PDF/?uri=CELEX:32021R2306&amp;qid=1644247739621&amp;from=IT#page=11" TargetMode="External"/><Relationship Id="rId9" Type="http://schemas.openxmlformats.org/officeDocument/2006/relationships/hyperlink" Target="https://eur-lex.europa.eu/legal-content/IT/TXT/PDF/?uri=CELEX:32021R2325&amp;from=IT#page=23" TargetMode="External"/><Relationship Id="rId14" Type="http://schemas.openxmlformats.org/officeDocument/2006/relationships/hyperlink" Target="https://eur-lex.europa.eu/legal-content/IT/TXT/PDF/?uri=CELEX:32021R2325&amp;qid=1644251875243&amp;from=IT#page=7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IT/TXT/PDF/?uri=CELEX:02018R0848-20220101&amp;qid=1644304065174&amp;from=IT#page=67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IT/TXT/PDF/?uri=CELEX:32021R1698&amp;qid=1645427511586&amp;from=I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IT/AUTO/?uri=uriserv:OJ.L_.2021.461.01.0005.01.ITA&amp;toc=OJ:L:2021:461:TO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IT/AUTO/?uri=uriserv:OJ.L_.2021.461.01.0013.01.ITA&amp;toc=OJ:L:2021:461:TO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uVJgksy44n0nYj9tnnWG8sm1sTVnbqUb/view?usp=shar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IT/AUTO/?uri=uriserv:OJ.L_.2021.461.01.0030.01.ITA&amp;toc=OJ:L:2021:461:TO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IT/TXT/?uri=uriserv%3AOJ.L_.2021.465.01.0008.01.ITA&amp;toc=OJ%3AL%3A2021%3A465%3ATO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aidaonline7.adm.gov.it/nsitaricinternet/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uVJgksy44n0nYj9tnnWG8sm1sTVnbqUb/view?usp=sharin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D1F34B22-10B4-4BAA-8299-A3D04CBC8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181" y="1789889"/>
            <a:ext cx="10440444" cy="1731525"/>
          </a:xfrm>
          <a:noFill/>
        </p:spPr>
        <p:txBody>
          <a:bodyPr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it-IT" sz="2400" b="1" i="0" u="none" strike="noStrike" dirty="0">
                <a:solidFill>
                  <a:srgbClr val="27787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Importazione di prodotti biologici</a:t>
            </a:r>
            <a:br>
              <a:rPr lang="it-IT" sz="2400" b="1" i="0" u="none" strike="noStrike" dirty="0">
                <a:solidFill>
                  <a:srgbClr val="27787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400" b="1" i="0" u="none" strike="noStrike" dirty="0">
                <a:solidFill>
                  <a:srgbClr val="27787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sym typeface="Symbol" panose="05050102010706020507" pitchFamily="18" charset="2"/>
              </a:rPr>
              <a:t>Reg. UE </a:t>
            </a:r>
            <a:r>
              <a:rPr lang="it-IT" sz="2400" b="1" i="0" u="none" strike="noStrike">
                <a:solidFill>
                  <a:srgbClr val="27787F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sym typeface="Symbol" panose="05050102010706020507" pitchFamily="18" charset="2"/>
              </a:rPr>
              <a:t>848/18 </a:t>
            </a:r>
            <a:br>
              <a:rPr lang="it-IT" sz="2800" b="1" i="0" u="none" strike="noStrike" dirty="0">
                <a:solidFill>
                  <a:schemeClr val="accent6">
                    <a:lumMod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it-IT" sz="2800" b="0" dirty="0">
                <a:solidFill>
                  <a:schemeClr val="accent6">
                    <a:lumMod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br>
              <a:rPr lang="it-IT" sz="2800" b="0" dirty="0">
                <a:solidFill>
                  <a:schemeClr val="accent6">
                    <a:lumMod val="75000"/>
                  </a:schemeClr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it-IT" sz="2400" i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DF056995-4DB3-463D-AFA0-E9AD48BE43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500" y="4538502"/>
            <a:ext cx="1991683" cy="31095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Laura Muratori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A0BCBD0-26BD-4498-AE5F-54F229BBC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5" y="5172581"/>
            <a:ext cx="12192000" cy="1595772"/>
          </a:xfrm>
          <a:prstGeom prst="rect">
            <a:avLst/>
          </a:prstGeom>
        </p:spPr>
      </p:pic>
      <p:sp>
        <p:nvSpPr>
          <p:cNvPr id="8" name="Sottotitolo 4">
            <a:extLst>
              <a:ext uri="{FF2B5EF4-FFF2-40B4-BE49-F238E27FC236}">
                <a16:creationId xmlns:a16="http://schemas.microsoft.com/office/drawing/2014/main" id="{EFAC9647-A324-464F-A87E-C40715C49681}"/>
              </a:ext>
            </a:extLst>
          </p:cNvPr>
          <p:cNvSpPr txBox="1">
            <a:spLocks/>
          </p:cNvSpPr>
          <p:nvPr/>
        </p:nvSpPr>
        <p:spPr>
          <a:xfrm>
            <a:off x="9906000" y="4538502"/>
            <a:ext cx="1991683" cy="310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Museo Sans Rounded 50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lang="it-IT" sz="2000" kern="1200">
                <a:solidFill>
                  <a:srgbClr val="171717"/>
                </a:solidFill>
                <a:latin typeface="Museo Sans Rounded 500"/>
                <a:ea typeface="+mj-ea"/>
                <a:cs typeface="+mj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it-IT" sz="17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22 febbraio 22</a:t>
            </a:r>
          </a:p>
        </p:txBody>
      </p:sp>
    </p:spTree>
    <p:extLst>
      <p:ext uri="{BB962C8B-B14F-4D97-AF65-F5344CB8AC3E}">
        <p14:creationId xmlns:p14="http://schemas.microsoft.com/office/powerpoint/2010/main" val="3929478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B5B5D95-C3F4-43C3-8D2C-D7B4CCF6FA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025" y="1057461"/>
            <a:ext cx="4563112" cy="1238423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A9F1A22-80AE-432C-9644-466AB19D7818}"/>
              </a:ext>
            </a:extLst>
          </p:cNvPr>
          <p:cNvSpPr txBox="1"/>
          <p:nvPr/>
        </p:nvSpPr>
        <p:spPr>
          <a:xfrm>
            <a:off x="1941931" y="2101085"/>
            <a:ext cx="8197400" cy="523220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65113" indent="-265113"/>
            <a:r>
              <a:rPr lang="it-IT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EUAlbertina"/>
              </a:rPr>
              <a:t>se del caso, inserire il nome e l’indirizzo di uno o più operatori che acquistano o vendono il  prodotto senza immagazzinarlo o manipolarlo fisicamente. </a:t>
            </a:r>
            <a:endParaRPr lang="it-IT" sz="1400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C35EB242-8657-4769-B117-E0F085B92B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025" y="3323098"/>
            <a:ext cx="3686689" cy="1276528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6A6C5ADC-E094-48AA-8DF1-26A9B5858434}"/>
              </a:ext>
            </a:extLst>
          </p:cNvPr>
          <p:cNvSpPr txBox="1"/>
          <p:nvPr/>
        </p:nvSpPr>
        <p:spPr>
          <a:xfrm>
            <a:off x="976176" y="4260498"/>
            <a:ext cx="9228049" cy="181588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182563" indent="-182563"/>
            <a:r>
              <a:rPr lang="it-IT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sz="1400" dirty="0">
                <a:solidFill>
                  <a:srgbClr val="000000"/>
                </a:solidFill>
                <a:latin typeface="EUAlbertina"/>
                <a:cs typeface="Calibri" panose="020F0502020204030204" pitchFamily="34" charset="0"/>
              </a:rPr>
              <a:t> nel 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EUAlbertina"/>
              </a:rPr>
              <a:t> caso di partite soggette a controlli ufficiali ai posti di controllo frontalieri conformemente all’articolo 45, paragrafo 5, del regolamento (UE) 2018/848, indicare il nome o il codice alfanumerico unico assegnato dal sistema </a:t>
            </a:r>
            <a:r>
              <a:rPr lang="it-IT" sz="1400" b="0" i="0" u="none" strike="noStrike" baseline="0" dirty="0" err="1">
                <a:solidFill>
                  <a:srgbClr val="000000"/>
                </a:solidFill>
                <a:latin typeface="EUAlbertina"/>
              </a:rPr>
              <a:t>Traces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EUAlbertina"/>
              </a:rPr>
              <a:t> al </a:t>
            </a:r>
            <a:r>
              <a:rPr lang="it-IT" sz="1400" b="0" i="0" u="none" strike="noStrike" baseline="0" dirty="0">
                <a:solidFill>
                  <a:srgbClr val="FF0000"/>
                </a:solidFill>
                <a:latin typeface="EUAlbertina"/>
              </a:rPr>
              <a:t>posto di controllo frontaliero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EUAlbertina"/>
              </a:rPr>
              <a:t> di primo ingresso nell’Unione in cui sono eseguiti i controlli ufficiali conformemente all’articolo 6, paragrafo 1, del regolamento delegato (UE) 2021/2306 della Commissione. </a:t>
            </a:r>
            <a:endParaRPr lang="it-IT" sz="1800" b="0" i="0" u="none" strike="noStrike" baseline="0" dirty="0">
              <a:solidFill>
                <a:srgbClr val="000000"/>
              </a:solidFill>
              <a:latin typeface="EUAlbertina"/>
            </a:endParaRPr>
          </a:p>
          <a:p>
            <a:pPr marL="182563"/>
            <a:r>
              <a:rPr lang="it-IT" sz="1400" b="0" i="0" u="none" strike="noStrike" baseline="0" dirty="0">
                <a:solidFill>
                  <a:srgbClr val="000000"/>
                </a:solidFill>
                <a:latin typeface="EUAlbertina"/>
              </a:rPr>
              <a:t>Nel caso di partite esentate da controlli ufficiali ai posti di controllo frontalieri conformemente all’articolo 3 del regolamento delegato (UE) 2021/2305 della Commissione(5), indicare il nome e il codice alfanumerico unico assegnato dal sistema </a:t>
            </a:r>
            <a:r>
              <a:rPr lang="it-IT" sz="1400" b="0" i="0" u="none" strike="noStrike" baseline="0" dirty="0" err="1">
                <a:solidFill>
                  <a:srgbClr val="000000"/>
                </a:solidFill>
                <a:latin typeface="EUAlbertina"/>
              </a:rPr>
              <a:t>Traces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EUAlbertina"/>
              </a:rPr>
              <a:t> al </a:t>
            </a:r>
            <a:r>
              <a:rPr lang="it-IT" sz="1400" b="0" i="0" u="none" strike="noStrike" baseline="0" dirty="0">
                <a:solidFill>
                  <a:srgbClr val="FF0000"/>
                </a:solidFill>
                <a:latin typeface="EUAlbertina"/>
              </a:rPr>
              <a:t>punto di immissione in libera pratica </a:t>
            </a:r>
            <a:r>
              <a:rPr lang="it-IT" sz="1400" b="0" i="0" u="none" strike="noStrike" baseline="0" dirty="0">
                <a:solidFill>
                  <a:srgbClr val="000000"/>
                </a:solidFill>
                <a:latin typeface="EUAlbertina"/>
              </a:rPr>
              <a:t>nell’Unione europea, a seconda dei casi, in cui vengono effettuati i controlli ufficiali ai sensi dell’articolo 6, paragrafo 1, del regolamento delegato (UE) 2021/2306 della Commissione</a:t>
            </a:r>
            <a:endParaRPr lang="it-IT" sz="1400" dirty="0"/>
          </a:p>
        </p:txBody>
      </p:sp>
      <p:pic>
        <p:nvPicPr>
          <p:cNvPr id="2050" name="Picture 2" descr="Dubbio Su Di Sé Domanda - Immagini gratis su Pixabay">
            <a:hlinkClick r:id="rId5"/>
            <a:extLst>
              <a:ext uri="{FF2B5EF4-FFF2-40B4-BE49-F238E27FC236}">
                <a16:creationId xmlns:a16="http://schemas.microsoft.com/office/drawing/2014/main" id="{34EDB480-9B85-40CD-B011-6AF045187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975" y="3721102"/>
            <a:ext cx="1624169" cy="1910426"/>
          </a:xfrm>
          <a:prstGeom prst="rect">
            <a:avLst/>
          </a:prstGeom>
          <a:noFill/>
          <a:ln w="25400">
            <a:solidFill>
              <a:srgbClr val="27787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245,349 Bright Idea Vettoriali, Illustrazioni e Clipart">
            <a:hlinkClick r:id="rId7"/>
            <a:extLst>
              <a:ext uri="{FF2B5EF4-FFF2-40B4-BE49-F238E27FC236}">
                <a16:creationId xmlns:a16="http://schemas.microsoft.com/office/drawing/2014/main" id="{F7BD4A75-F4E0-428A-BEDD-A722892B5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084" y="2594418"/>
            <a:ext cx="1363664" cy="1363664"/>
          </a:xfrm>
          <a:prstGeom prst="rect">
            <a:avLst/>
          </a:prstGeom>
          <a:noFill/>
          <a:ln w="25400">
            <a:solidFill>
              <a:srgbClr val="FF66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8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EDDB3C8-DE13-4E78-968F-28B43FDB42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593" y="1042800"/>
            <a:ext cx="2610214" cy="1152686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134E71B-5887-4337-AA9F-5E4421684805}"/>
              </a:ext>
            </a:extLst>
          </p:cNvPr>
          <p:cNvSpPr txBox="1"/>
          <p:nvPr/>
        </p:nvSpPr>
        <p:spPr>
          <a:xfrm>
            <a:off x="1577537" y="1857884"/>
            <a:ext cx="8197400" cy="954107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179388" indent="-179388"/>
            <a:r>
              <a:rPr lang="it-IT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sz="1400" dirty="0">
                <a:latin typeface="EUAlbertina"/>
              </a:rPr>
              <a:t>nome, indirizzo e codice EORI, quale definito all’articolo 1, punto 18, del regolamento delegato (UE) 2015/2446, dell’operatore responsabile della partita, quale definito all’articolo 2, punto 2, del regolamento di esecuzione (UE) 2021/2307. Da compilare a cura dell’importatore indicato nel riquadro 12, se l’operatore responsabile della partita è diverso da tale importatore.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DC09A33-7D41-474C-8095-2CBE9AEB2D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82" y="3319303"/>
            <a:ext cx="2505425" cy="1343212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C8FCAF8-6508-463C-A468-042E0C7E89C1}"/>
              </a:ext>
            </a:extLst>
          </p:cNvPr>
          <p:cNvSpPr txBox="1"/>
          <p:nvPr/>
        </p:nvSpPr>
        <p:spPr>
          <a:xfrm>
            <a:off x="1387037" y="4616123"/>
            <a:ext cx="8197400" cy="138499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179388" indent="-179388"/>
            <a:r>
              <a:rPr lang="it-IT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sz="1400" dirty="0">
                <a:latin typeface="EUAlbertina"/>
              </a:rPr>
              <a:t>nel caso di una partita di prodotti destinati a essere immessi sul mercato dell’Unione come prodotti biologici o prodotti in conversione soggetti a controlli ufficiali ai posti di controllo frontalieri ai sensi dell’articolo 45, paragrafo 5, del regolamento (UE) 2018/848, indicare la data e l’ora previste di arrivo al posto di controllo frontaliero. Nel caso di una partita di prodotti esentati dai controlli ufficiali ai posti di controllo frontalieri a norma del regolamento delegato (UE) 2021/2305, indicare la data e l’ora previste di arrivo al punto di immissione in libera pratica conformemente a tale regolamento.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0FDD123-010E-4913-9400-D607260E0280}"/>
              </a:ext>
            </a:extLst>
          </p:cNvPr>
          <p:cNvSpPr txBox="1"/>
          <p:nvPr/>
        </p:nvSpPr>
        <p:spPr>
          <a:xfrm>
            <a:off x="6238874" y="1549379"/>
            <a:ext cx="4943475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27787F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i="1" dirty="0"/>
              <a:t>l’importatore o una persona fisica o giuridica stabilita nell’Unione che presenta la partita al posto di controllo frontaliero per conto dell’importatore. </a:t>
            </a:r>
          </a:p>
        </p:txBody>
      </p:sp>
      <p:pic>
        <p:nvPicPr>
          <p:cNvPr id="4098" name="Picture 2" descr="l'istruzione o l'aiuto accademico creano un'idea imprenditoriale, l'abilità  e la conoscenza potenziano il concetto di creatività, l'uomo d'affari di  intelligenza intelligente si arrampica sulla lampadina luminosa idea waring  berretto di laurea. 2930425 -">
            <a:extLst>
              <a:ext uri="{FF2B5EF4-FFF2-40B4-BE49-F238E27FC236}">
                <a16:creationId xmlns:a16="http://schemas.microsoft.com/office/drawing/2014/main" id="{A2DDA816-574B-4300-A2B2-0CA0B0EE7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632" y="37177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6A53A5C2-A37A-4E6E-9C33-C80083C9EBA7}"/>
              </a:ext>
            </a:extLst>
          </p:cNvPr>
          <p:cNvSpPr txBox="1"/>
          <p:nvPr/>
        </p:nvSpPr>
        <p:spPr>
          <a:xfrm>
            <a:off x="9197193" y="4596744"/>
            <a:ext cx="2505425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27787F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i="1" dirty="0"/>
              <a:t>assolve alla comunicazione preventiva di arrivo </a:t>
            </a:r>
            <a:r>
              <a:rPr lang="it-IT" sz="1200" i="1" dirty="0" err="1"/>
              <a:t>merce</a:t>
            </a:r>
            <a:r>
              <a:rPr lang="it-IT" sz="1200" i="1" dirty="0" err="1">
                <a:latin typeface="Calibri" panose="020F0502020204030204" pitchFamily="34" charset="0"/>
                <a:cs typeface="Calibri" panose="020F0502020204030204" pitchFamily="34" charset="0"/>
              </a:rPr>
              <a:t>→decade</a:t>
            </a:r>
            <a:r>
              <a:rPr lang="it-IT" sz="1200" i="1" dirty="0">
                <a:latin typeface="Calibri" panose="020F0502020204030204" pitchFamily="34" charset="0"/>
                <a:cs typeface="Calibri" panose="020F0502020204030204" pitchFamily="34" charset="0"/>
              </a:rPr>
              <a:t> adempimento ministeriale</a:t>
            </a:r>
            <a:endParaRPr lang="it-IT" sz="1200" i="1" dirty="0"/>
          </a:p>
        </p:txBody>
      </p:sp>
    </p:spTree>
    <p:extLst>
      <p:ext uri="{BB962C8B-B14F-4D97-AF65-F5344CB8AC3E}">
        <p14:creationId xmlns:p14="http://schemas.microsoft.com/office/powerpoint/2010/main" val="274694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2737DBC-26E5-4692-867C-7C08D644C6A1}"/>
              </a:ext>
            </a:extLst>
          </p:cNvPr>
          <p:cNvSpPr txBox="1"/>
          <p:nvPr/>
        </p:nvSpPr>
        <p:spPr>
          <a:xfrm>
            <a:off x="700939" y="1781140"/>
            <a:ext cx="9366025" cy="11695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65113" indent="-265113"/>
            <a:r>
              <a:rPr lang="it-IT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sz="1400" dirty="0">
                <a:latin typeface="EUAlbertina"/>
              </a:rPr>
              <a:t>da compilare a cura dell’importatore o, se del caso, dell’operatore responsabile della partita, per chiedere il trasferimento dei prodotti verso un punto di controllo nell’Unione per ulteriori controlli ufficiali, se la partita è selezionata per controlli di identità e fisici dalle autorità competenti al posto di controllo frontaliero. Il presente riquadro riguarda unicamente prodotti soggetti a controlli ufficiali ai posti di controllo frontalieri conformemente all’articolo 45, paragrafo 5, del regolamento (UE) 2018/848</a:t>
            </a:r>
          </a:p>
        </p:txBody>
      </p:sp>
      <p:pic>
        <p:nvPicPr>
          <p:cNvPr id="3079" name="Picture 7" descr="DAD - Aggiornamento linee guida aprile 2020">
            <a:hlinkClick r:id="rId2"/>
            <a:extLst>
              <a:ext uri="{FF2B5EF4-FFF2-40B4-BE49-F238E27FC236}">
                <a16:creationId xmlns:a16="http://schemas.microsoft.com/office/drawing/2014/main" id="{6E54D298-9F18-44D2-8AEC-B9C055432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26676">
            <a:off x="8691752" y="2298433"/>
            <a:ext cx="2750420" cy="154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439C59B-C38C-45E2-82BA-B762BFAE36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4593" y="955125"/>
            <a:ext cx="2229161" cy="685896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3541543D-2757-41D4-AC7A-695CB6F5F11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4593" y="3254648"/>
            <a:ext cx="3038899" cy="790685"/>
          </a:xfrm>
          <a:prstGeom prst="rect">
            <a:avLst/>
          </a:prstGeom>
        </p:spPr>
      </p:pic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32082ED9-8384-4E8C-A1C3-E11179F3A5B5}"/>
              </a:ext>
            </a:extLst>
          </p:cNvPr>
          <p:cNvSpPr txBox="1"/>
          <p:nvPr/>
        </p:nvSpPr>
        <p:spPr>
          <a:xfrm>
            <a:off x="700938" y="4305110"/>
            <a:ext cx="9366025" cy="11695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65113" indent="-265113"/>
            <a:r>
              <a:rPr lang="it-IT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sz="1400" dirty="0">
                <a:latin typeface="EUAlbertina"/>
              </a:rPr>
              <a:t>indicare il nome del punto di controllo nello Stato membro in cui i prodotti devono essere trasferiti per i controlli di identità e fisici se le autorità competenti presso il posto di controllo frontaliero hanno selezionato la partita per tali controlli. Da compilare a cura dell’importatore o, se del caso, dell’operatore responsabile della partita. Il presente riquadro riguarda unicamente prodotti soggetti a controlli ufficiali ai posti di controllo frontalieri conformemente all’articolo 45, paragrafo 5, del regolamento (UE) 2018/848.</a:t>
            </a:r>
          </a:p>
        </p:txBody>
      </p:sp>
      <p:sp>
        <p:nvSpPr>
          <p:cNvPr id="2" name="CasellaDiTesto 1">
            <a:hlinkClick r:id="rId7"/>
            <a:extLst>
              <a:ext uri="{FF2B5EF4-FFF2-40B4-BE49-F238E27FC236}">
                <a16:creationId xmlns:a16="http://schemas.microsoft.com/office/drawing/2014/main" id="{8F9B0476-2B7A-4AF6-B1A8-07D4C7F83403}"/>
              </a:ext>
            </a:extLst>
          </p:cNvPr>
          <p:cNvSpPr txBox="1"/>
          <p:nvPr/>
        </p:nvSpPr>
        <p:spPr>
          <a:xfrm>
            <a:off x="3423492" y="2441912"/>
            <a:ext cx="5410833" cy="1323439"/>
          </a:xfrm>
          <a:prstGeom prst="rect">
            <a:avLst/>
          </a:prstGeom>
          <a:solidFill>
            <a:schemeClr val="bg1"/>
          </a:solidFill>
          <a:ln w="31750">
            <a:solidFill>
              <a:srgbClr val="27787F"/>
            </a:solidFill>
          </a:ln>
        </p:spPr>
        <p:txBody>
          <a:bodyPr wrap="square" rtlCol="0">
            <a:spAutoFit/>
          </a:bodyPr>
          <a:lstStyle/>
          <a:p>
            <a:r>
              <a:rPr lang="it-IT" sz="1600" i="1" dirty="0"/>
              <a:t>Sulla compilazione di queste caselle si veda il Reg. UE 2305/21 art. 5.4 che per l’applicazione del controllo sulle partite biologiche modifica il Reg. UE 2123/19 in tema di controllo di identità e fisico presso punti di controllo diversi dai posto di controllo frontalieri</a:t>
            </a:r>
          </a:p>
        </p:txBody>
      </p:sp>
    </p:spTree>
    <p:extLst>
      <p:ext uri="{BB962C8B-B14F-4D97-AF65-F5344CB8AC3E}">
        <p14:creationId xmlns:p14="http://schemas.microsoft.com/office/powerpoint/2010/main" val="226598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53EAAE9-39B0-4AB1-B455-678783A13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576" y="2866524"/>
            <a:ext cx="3391373" cy="1686160"/>
          </a:xfrm>
          <a:prstGeom prst="rect">
            <a:avLst/>
          </a:prstGeom>
        </p:spPr>
      </p:pic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32082ED9-8384-4E8C-A1C3-E11179F3A5B5}"/>
              </a:ext>
            </a:extLst>
          </p:cNvPr>
          <p:cNvSpPr txBox="1"/>
          <p:nvPr/>
        </p:nvSpPr>
        <p:spPr>
          <a:xfrm>
            <a:off x="2825975" y="3309083"/>
            <a:ext cx="8837450" cy="116955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it-IT"/>
            </a:defPPr>
            <a:lvl1pPr marL="265113" indent="-265113">
              <a:defRPr sz="14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→ </a:t>
            </a:r>
            <a:r>
              <a:rPr lang="it-IT" dirty="0">
                <a:latin typeface="EUAlbertina"/>
              </a:rPr>
              <a:t>in caso di trasferimento verso un punto di controllo, indicare il nome del punto di controllo nello Stato membro verso il quale le merci devono essere trasferite per i controlli di identità e fisici, i suoi recapiti e il codice alfanumerico unico assegnato dal sistema </a:t>
            </a:r>
            <a:r>
              <a:rPr lang="it-IT" dirty="0" err="1">
                <a:latin typeface="EUAlbertina"/>
              </a:rPr>
              <a:t>Traces</a:t>
            </a:r>
            <a:r>
              <a:rPr lang="it-IT" dirty="0">
                <a:latin typeface="EUAlbertina"/>
              </a:rPr>
              <a:t> al punto di controllo. Da compilare </a:t>
            </a:r>
            <a:r>
              <a:rPr lang="it-IT" u="sng" dirty="0">
                <a:solidFill>
                  <a:schemeClr val="tx1"/>
                </a:solidFill>
                <a:uFill>
                  <a:solidFill>
                    <a:srgbClr val="27787F"/>
                  </a:solidFill>
                </a:uFill>
                <a:latin typeface="EUAlbertina"/>
                <a:cs typeface="+mn-cs"/>
              </a:rPr>
              <a:t>a cura dell’autorità competente </a:t>
            </a:r>
            <a:r>
              <a:rPr lang="it-IT" dirty="0">
                <a:latin typeface="EUAlbertina"/>
              </a:rPr>
              <a:t>al posto di controllo frontaliero. Il presente riquadro riguarda unicamente prodotti soggetti a controlli ufficiali ai posti di controllo frontalieri conformemente all’articolo 45, paragrafo 5, del regolamento (UE) 2018/848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DFD65F4-C3F3-4E2D-BC19-F31B1F268A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576" y="982236"/>
            <a:ext cx="4239217" cy="1371791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2737DBC-26E5-4692-867C-7C08D644C6A1}"/>
              </a:ext>
            </a:extLst>
          </p:cNvPr>
          <p:cNvSpPr txBox="1"/>
          <p:nvPr/>
        </p:nvSpPr>
        <p:spPr>
          <a:xfrm>
            <a:off x="2490962" y="1523308"/>
            <a:ext cx="7494188" cy="1169551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65113" indent="-265113"/>
            <a:r>
              <a:rPr lang="it-IT" sz="1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sz="1400" dirty="0">
                <a:latin typeface="EUAlbertina"/>
              </a:rPr>
              <a:t>da compilare </a:t>
            </a:r>
            <a:r>
              <a:rPr lang="it-IT" sz="1400" u="sng" dirty="0">
                <a:uFill>
                  <a:solidFill>
                    <a:srgbClr val="27787F"/>
                  </a:solidFill>
                </a:uFill>
                <a:latin typeface="EUAlbertina"/>
              </a:rPr>
              <a:t>a cura dell’autorità competente </a:t>
            </a:r>
            <a:r>
              <a:rPr lang="it-IT" sz="1400" dirty="0">
                <a:latin typeface="EUAlbertina"/>
              </a:rPr>
              <a:t>al posto di controllo frontaliero se la partita è selezionata per controlli di identità e fisici e se la partita può essere trasferita al punto di controllo per ulteriori controlli ufficiali. Il presente riquadro riguarda unicamente prodotti soggetti a controlli ufficiali ai posti di controllo frontalieri conformemente all’articolo 45, paragrafo 5, del regolamento (UE) 2018/848.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9F45D3C7-6643-4B20-B0D0-DDCF9CB3C6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576" y="4952989"/>
            <a:ext cx="4544059" cy="676369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643798B-790A-4D01-87AA-EAE32A1B0FED}"/>
              </a:ext>
            </a:extLst>
          </p:cNvPr>
          <p:cNvSpPr txBox="1"/>
          <p:nvPr/>
        </p:nvSpPr>
        <p:spPr>
          <a:xfrm>
            <a:off x="3143505" y="5506432"/>
            <a:ext cx="6695820" cy="738664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it-IT"/>
            </a:defPPr>
            <a:lvl1pPr marL="265113" indent="-265113">
              <a:defRPr sz="1400" b="0" i="0" u="none" strike="noStrike" baseline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it-IT" dirty="0"/>
          </a:p>
          <a:p>
            <a:pPr indent="-179388"/>
            <a:r>
              <a:rPr lang="it-IT" dirty="0"/>
              <a:t>→ </a:t>
            </a:r>
            <a:r>
              <a:rPr lang="it-IT" dirty="0">
                <a:latin typeface="EUAlbertina"/>
              </a:rPr>
              <a:t>si vedano le istruzioni per il riquadro 17. Da compilare nel caso in cui la partita sia trasferita verso un punto di controllo per controlli di identità e fisici.</a:t>
            </a:r>
          </a:p>
        </p:txBody>
      </p:sp>
    </p:spTree>
    <p:extLst>
      <p:ext uri="{BB962C8B-B14F-4D97-AF65-F5344CB8AC3E}">
        <p14:creationId xmlns:p14="http://schemas.microsoft.com/office/powerpoint/2010/main" val="4229904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39FF4BC-5312-4356-A583-73B6DC30C490}"/>
              </a:ext>
            </a:extLst>
          </p:cNvPr>
          <p:cNvSpPr txBox="1"/>
          <p:nvPr/>
        </p:nvSpPr>
        <p:spPr>
          <a:xfrm>
            <a:off x="979785" y="4066701"/>
            <a:ext cx="8250954" cy="646331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Bahnschrift Light" panose="020B0502040204020203" pitchFamily="34" charset="0"/>
              </a:rPr>
              <a:t>Articolo 5 Il Ministero affida i compiti relativi al controllo sulle partite biologiche e in conversione destinati all’importazione nell’Unione europea ad una autorità di controllo. L’autorità di controllo, individuata con successivo provvedimento, risponde ai requisiti previsti dall’articolo 5, paragrafi 1 e 4 del regolamento (UE) 2017/625.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7582B77A-8DEB-42F5-AD55-13525008B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6" y="2785440"/>
            <a:ext cx="10515600" cy="1353404"/>
          </a:xfrm>
        </p:spPr>
        <p:txBody>
          <a:bodyPr>
            <a:normAutofit/>
          </a:bodyPr>
          <a:lstStyle/>
          <a:p>
            <a:pPr marL="444500" lvl="1" indent="-269875">
              <a:lnSpc>
                <a:spcPct val="130000"/>
              </a:lnSpc>
              <a:buNone/>
            </a:pPr>
            <a:r>
              <a:rPr lang="it-IT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→  </a:t>
            </a:r>
            <a:r>
              <a:rPr lang="it-IT" sz="1500" i="1" dirty="0">
                <a:sym typeface="Wingdings" panose="05000000000000000000" pitchFamily="2" charset="2"/>
              </a:rPr>
              <a:t>Definisce i parametri per individuare il rischio associato all’attività di importazione di prodotti biologici da paesi terzi per determinare il controllo</a:t>
            </a:r>
          </a:p>
          <a:p>
            <a:pPr marL="358775" lvl="1" indent="0">
              <a:lnSpc>
                <a:spcPct val="130000"/>
              </a:lnSpc>
              <a:buNone/>
            </a:pPr>
            <a:r>
              <a:rPr lang="it-IT" sz="1500" i="1" dirty="0">
                <a:sym typeface="Wingdings" panose="05000000000000000000" pitchFamily="2" charset="2"/>
              </a:rPr>
              <a:t> Dispone sul controllo fisico delle partite importate </a:t>
            </a:r>
            <a:r>
              <a:rPr lang="it-IT" sz="1500" i="1" dirty="0">
                <a:sym typeface="Wingdings" panose="05000000000000000000" pitchFamily="2" charset="2"/>
                <a:hlinkClick r:id="rId2"/>
              </a:rPr>
              <a:t>(</a:t>
            </a:r>
            <a:r>
              <a:rPr lang="it-IT" sz="1500" i="1" dirty="0" err="1">
                <a:sym typeface="Wingdings" panose="05000000000000000000" pitchFamily="2" charset="2"/>
                <a:hlinkClick r:id="rId2"/>
              </a:rPr>
              <a:t>all.II</a:t>
            </a:r>
            <a:r>
              <a:rPr lang="it-IT" sz="1500" i="1" dirty="0">
                <a:sym typeface="Wingdings" panose="05000000000000000000" pitchFamily="2" charset="2"/>
                <a:hlinkClick r:id="rId2"/>
              </a:rPr>
              <a:t>)</a:t>
            </a:r>
            <a:endParaRPr lang="it-IT" sz="1200" dirty="0">
              <a:sym typeface="Wingdings" panose="05000000000000000000" pitchFamily="2" charset="2"/>
            </a:endParaRPr>
          </a:p>
          <a:p>
            <a:pPr marL="174625" lvl="1" indent="0">
              <a:lnSpc>
                <a:spcPct val="130000"/>
              </a:lnSpc>
              <a:buNone/>
            </a:pPr>
            <a:endParaRPr lang="it-IT" sz="1500" i="1" dirty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>
              <a:latin typeface="+mn-lt"/>
            </a:endParaRPr>
          </a:p>
          <a:p>
            <a:pPr marL="360363" lvl="1" indent="-185738">
              <a:buNone/>
            </a:pPr>
            <a:endParaRPr lang="it-IT" sz="1600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hlinkClick r:id="rId4"/>
            <a:extLst>
              <a:ext uri="{FF2B5EF4-FFF2-40B4-BE49-F238E27FC236}">
                <a16:creationId xmlns:a16="http://schemas.microsoft.com/office/drawing/2014/main" id="{16C15607-3303-4D81-B1EB-C555E3A5969F}"/>
              </a:ext>
            </a:extLst>
          </p:cNvPr>
          <p:cNvSpPr txBox="1"/>
          <p:nvPr/>
        </p:nvSpPr>
        <p:spPr>
          <a:xfrm>
            <a:off x="838200" y="1281756"/>
            <a:ext cx="1018323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it-IT" sz="1600" u="none" strike="noStrike" dirty="0">
                <a:effectLst/>
              </a:rPr>
              <a:t>Decreto ministeriale n° </a:t>
            </a:r>
            <a:r>
              <a:rPr lang="it-IT" sz="1600" b="1" u="none" strike="noStrike" dirty="0">
                <a:solidFill>
                  <a:srgbClr val="27787F"/>
                </a:solidFill>
                <a:effectLst/>
              </a:rPr>
              <a:t>52932 </a:t>
            </a:r>
            <a:r>
              <a:rPr lang="it-IT" sz="1600" u="none" strike="noStrike" dirty="0">
                <a:effectLst/>
              </a:rPr>
              <a:t>del 4 febbraio 2022 recante </a:t>
            </a:r>
            <a:r>
              <a:rPr lang="it-IT" sz="1600" u="heavy" strike="noStrike" dirty="0">
                <a:effectLst/>
                <a:uFill>
                  <a:solidFill>
                    <a:srgbClr val="27787F"/>
                  </a:solidFill>
                </a:uFill>
              </a:rPr>
              <a:t>disposizioni per l’attuazione del regolamento </a:t>
            </a:r>
            <a:r>
              <a:rPr lang="it-IT" sz="1600" u="none" strike="noStrike" dirty="0">
                <a:effectLst/>
              </a:rPr>
              <a:t>(UE) 2018/848 del Parlamento e del Consiglio del 30 maggio 2018 relativo alla produzione biologica e all’etichettatura dei prodotti biologici e che abroga il regolamento (CE) n. 834/2007 del Consiglio, sue successive modifiche e pertinenti regolamenti delegati di integrazione e regolamenti di esecuzione in materia di controlli ufficiali sull’attività di importazione di prodotti biologici e in conversione dai Paesi terzi</a:t>
            </a:r>
            <a:endParaRPr lang="it-IT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6150" name="Picture 6" descr="Strillone Paperboy Ragazzo - Grafica vettoriale gratuita su Pixabay">
            <a:extLst>
              <a:ext uri="{FF2B5EF4-FFF2-40B4-BE49-F238E27FC236}">
                <a16:creationId xmlns:a16="http://schemas.microsoft.com/office/drawing/2014/main" id="{8D82E93C-C6AC-481C-96CA-B470F214A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28887" y="4319088"/>
            <a:ext cx="962025" cy="1747476"/>
          </a:xfrm>
          <a:prstGeom prst="rect">
            <a:avLst/>
          </a:prstGeom>
          <a:noFill/>
          <a:ln w="25400">
            <a:solidFill>
              <a:schemeClr val="accent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22DB07B4-0897-45F7-A23F-9B5F2882FDBA}"/>
              </a:ext>
            </a:extLst>
          </p:cNvPr>
          <p:cNvSpPr/>
          <p:nvPr/>
        </p:nvSpPr>
        <p:spPr>
          <a:xfrm>
            <a:off x="3490912" y="3995923"/>
            <a:ext cx="6735783" cy="10874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it-IT" sz="1000" b="0" i="0" u="none" strike="noStrike" baseline="0" dirty="0">
              <a:solidFill>
                <a:srgbClr val="000000"/>
              </a:solidFill>
              <a:latin typeface="Bahnschrift Light" panose="020B0502040204020203" pitchFamily="34" charset="0"/>
            </a:endParaRPr>
          </a:p>
          <a:p>
            <a:r>
              <a:rPr lang="it-IT" sz="1000" b="0" i="0" u="none" strike="noStrike" baseline="0" dirty="0">
                <a:solidFill>
                  <a:srgbClr val="000000"/>
                </a:solidFill>
                <a:latin typeface="Bahnschrift Light" panose="020B0502040204020203" pitchFamily="34" charset="0"/>
              </a:rPr>
              <a:t> </a:t>
            </a:r>
            <a:r>
              <a:rPr lang="it-IT" sz="1000" b="0" i="0" u="none" strike="noStrike" baseline="0" dirty="0">
                <a:solidFill>
                  <a:srgbClr val="FF0000"/>
                </a:solidFill>
                <a:latin typeface="Bahnschrift Light" panose="020B0502040204020203" pitchFamily="34" charset="0"/>
              </a:rPr>
              <a:t>Prot. Uscita N.0079241 del 18/02/2022 </a:t>
            </a:r>
            <a:r>
              <a:rPr lang="it-IT" sz="1000" dirty="0">
                <a:solidFill>
                  <a:schemeClr val="tx1"/>
                </a:solidFill>
                <a:latin typeface="Bahnschrift Light" panose="020B0502040204020203" pitchFamily="34" charset="0"/>
              </a:rPr>
              <a:t>Si evidenzia che alla luce del disposto del DM in questione che è applicabile dal 1° gennaio c.a. codesti Organismi prima dell’immissione in libera pratica della partita importata non dovranno più eseguire l’attività di campionamento anche presso i punti di ingresso</a:t>
            </a:r>
            <a:r>
              <a:rPr lang="it-IT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it-IT" sz="1000" dirty="0"/>
          </a:p>
          <a:p>
            <a:pPr>
              <a:lnSpc>
                <a:spcPct val="125000"/>
              </a:lnSpc>
            </a:pPr>
            <a:endParaRPr lang="it-IT" sz="1000" dirty="0"/>
          </a:p>
        </p:txBody>
      </p:sp>
      <p:pic>
        <p:nvPicPr>
          <p:cNvPr id="6148" name="Picture 4" descr="Disegno da colorare ragazzo dei giornali - Disegni Da Colorare E Stampare  Gratis - Imm. 28374">
            <a:hlinkClick r:id="rId6"/>
            <a:extLst>
              <a:ext uri="{FF2B5EF4-FFF2-40B4-BE49-F238E27FC236}">
                <a16:creationId xmlns:a16="http://schemas.microsoft.com/office/drawing/2014/main" id="{FDEAEAD9-EFC5-41C9-B47B-583286F8F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973" y="4389867"/>
            <a:ext cx="889352" cy="125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99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AAC8AF8-1F94-4D9B-8E1A-45B3F8512105}"/>
              </a:ext>
            </a:extLst>
          </p:cNvPr>
          <p:cNvSpPr txBox="1"/>
          <p:nvPr/>
        </p:nvSpPr>
        <p:spPr>
          <a:xfrm>
            <a:off x="1413546" y="2535780"/>
            <a:ext cx="437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/>
              <a:t>/21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20193A-6B43-4DC6-8211-BFCB23C8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693" y="2016433"/>
            <a:ext cx="10515600" cy="467833"/>
          </a:xfrm>
        </p:spPr>
        <p:txBody>
          <a:bodyPr>
            <a:normAutofit fontScale="85000" lnSpcReduction="10000"/>
          </a:bodyPr>
          <a:lstStyle/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e 3">
            <a:hlinkClick r:id="rId3"/>
            <a:extLst>
              <a:ext uri="{FF2B5EF4-FFF2-40B4-BE49-F238E27FC236}">
                <a16:creationId xmlns:a16="http://schemas.microsoft.com/office/drawing/2014/main" id="{0E9C2F04-4AAE-4899-A7CB-15EC2F161E87}"/>
              </a:ext>
            </a:extLst>
          </p:cNvPr>
          <p:cNvSpPr/>
          <p:nvPr/>
        </p:nvSpPr>
        <p:spPr>
          <a:xfrm>
            <a:off x="7197213" y="1769806"/>
            <a:ext cx="3795080" cy="46783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>
            <a:hlinkClick r:id="rId4"/>
            <a:extLst>
              <a:ext uri="{FF2B5EF4-FFF2-40B4-BE49-F238E27FC236}">
                <a16:creationId xmlns:a16="http://schemas.microsoft.com/office/drawing/2014/main" id="{D911252A-0B1B-4BE8-BB69-45427E20D1C1}"/>
              </a:ext>
            </a:extLst>
          </p:cNvPr>
          <p:cNvSpPr/>
          <p:nvPr/>
        </p:nvSpPr>
        <p:spPr>
          <a:xfrm>
            <a:off x="7472516" y="2556387"/>
            <a:ext cx="3313471" cy="1745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hlinkClick r:id="rId5"/>
            <a:extLst>
              <a:ext uri="{FF2B5EF4-FFF2-40B4-BE49-F238E27FC236}">
                <a16:creationId xmlns:a16="http://schemas.microsoft.com/office/drawing/2014/main" id="{C01628EB-9CE1-44F2-807C-0A89357AEEB5}"/>
              </a:ext>
            </a:extLst>
          </p:cNvPr>
          <p:cNvSpPr/>
          <p:nvPr/>
        </p:nvSpPr>
        <p:spPr>
          <a:xfrm>
            <a:off x="7787148" y="2880852"/>
            <a:ext cx="2644878" cy="15459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>
            <a:hlinkClick r:id="rId6"/>
            <a:extLst>
              <a:ext uri="{FF2B5EF4-FFF2-40B4-BE49-F238E27FC236}">
                <a16:creationId xmlns:a16="http://schemas.microsoft.com/office/drawing/2014/main" id="{E987978E-9169-4489-A9EE-C7C2C2295CFB}"/>
              </a:ext>
            </a:extLst>
          </p:cNvPr>
          <p:cNvSpPr/>
          <p:nvPr/>
        </p:nvSpPr>
        <p:spPr>
          <a:xfrm>
            <a:off x="7561006" y="3396082"/>
            <a:ext cx="3136490" cy="18927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hlinkClick r:id="rId7"/>
            <a:extLst>
              <a:ext uri="{FF2B5EF4-FFF2-40B4-BE49-F238E27FC236}">
                <a16:creationId xmlns:a16="http://schemas.microsoft.com/office/drawing/2014/main" id="{2B036C48-8F1E-4D70-88F2-3A5C943FFDB4}"/>
              </a:ext>
            </a:extLst>
          </p:cNvPr>
          <p:cNvSpPr/>
          <p:nvPr/>
        </p:nvSpPr>
        <p:spPr>
          <a:xfrm>
            <a:off x="7069393" y="3625431"/>
            <a:ext cx="4090220" cy="15041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>
            <a:hlinkClick r:id="rId8"/>
            <a:extLst>
              <a:ext uri="{FF2B5EF4-FFF2-40B4-BE49-F238E27FC236}">
                <a16:creationId xmlns:a16="http://schemas.microsoft.com/office/drawing/2014/main" id="{3421BF57-5079-462E-B78A-96349A175CAA}"/>
              </a:ext>
            </a:extLst>
          </p:cNvPr>
          <p:cNvSpPr/>
          <p:nvPr/>
        </p:nvSpPr>
        <p:spPr>
          <a:xfrm>
            <a:off x="7069393" y="4149213"/>
            <a:ext cx="4090220" cy="15041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>
            <a:hlinkClick r:id="rId9"/>
            <a:extLst>
              <a:ext uri="{FF2B5EF4-FFF2-40B4-BE49-F238E27FC236}">
                <a16:creationId xmlns:a16="http://schemas.microsoft.com/office/drawing/2014/main" id="{13B84306-6721-4F63-B3A6-518F4AFEA7B1}"/>
              </a:ext>
            </a:extLst>
          </p:cNvPr>
          <p:cNvSpPr/>
          <p:nvPr/>
        </p:nvSpPr>
        <p:spPr>
          <a:xfrm>
            <a:off x="7182464" y="4383168"/>
            <a:ext cx="3893574" cy="9672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>
            <a:hlinkClick r:id="rId10"/>
            <a:extLst>
              <a:ext uri="{FF2B5EF4-FFF2-40B4-BE49-F238E27FC236}">
                <a16:creationId xmlns:a16="http://schemas.microsoft.com/office/drawing/2014/main" id="{EFF88963-DE76-410E-8E6A-5962F05E8F68}"/>
              </a:ext>
            </a:extLst>
          </p:cNvPr>
          <p:cNvSpPr/>
          <p:nvPr/>
        </p:nvSpPr>
        <p:spPr>
          <a:xfrm>
            <a:off x="7659329" y="5053781"/>
            <a:ext cx="3038167" cy="14835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>
            <a:hlinkClick r:id="rId11"/>
            <a:extLst>
              <a:ext uri="{FF2B5EF4-FFF2-40B4-BE49-F238E27FC236}">
                <a16:creationId xmlns:a16="http://schemas.microsoft.com/office/drawing/2014/main" id="{8A1A1485-C6BC-46CE-A48F-76DE10EBD7D3}"/>
              </a:ext>
            </a:extLst>
          </p:cNvPr>
          <p:cNvSpPr/>
          <p:nvPr/>
        </p:nvSpPr>
        <p:spPr>
          <a:xfrm>
            <a:off x="7280958" y="5224685"/>
            <a:ext cx="3795080" cy="14835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id="{9DC5E06E-1906-4CFD-9B9C-86F644C6455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78542" y="788372"/>
            <a:ext cx="10417449" cy="5560665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Ovale 19">
            <a:hlinkClick r:id="rId13"/>
            <a:extLst>
              <a:ext uri="{FF2B5EF4-FFF2-40B4-BE49-F238E27FC236}">
                <a16:creationId xmlns:a16="http://schemas.microsoft.com/office/drawing/2014/main" id="{539DEB6F-8733-4CA4-8557-7364C832C065}"/>
              </a:ext>
            </a:extLst>
          </p:cNvPr>
          <p:cNvSpPr/>
          <p:nvPr/>
        </p:nvSpPr>
        <p:spPr>
          <a:xfrm>
            <a:off x="712840" y="1203470"/>
            <a:ext cx="835742" cy="30922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>
            <a:hlinkClick r:id="rId10"/>
            <a:extLst>
              <a:ext uri="{FF2B5EF4-FFF2-40B4-BE49-F238E27FC236}">
                <a16:creationId xmlns:a16="http://schemas.microsoft.com/office/drawing/2014/main" id="{B18432BD-07FA-4A00-AD3C-72D3476AFAAB}"/>
              </a:ext>
            </a:extLst>
          </p:cNvPr>
          <p:cNvSpPr/>
          <p:nvPr/>
        </p:nvSpPr>
        <p:spPr>
          <a:xfrm>
            <a:off x="747252" y="1819357"/>
            <a:ext cx="835742" cy="30922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>
            <a:hlinkClick r:id="rId14"/>
            <a:extLst>
              <a:ext uri="{FF2B5EF4-FFF2-40B4-BE49-F238E27FC236}">
                <a16:creationId xmlns:a16="http://schemas.microsoft.com/office/drawing/2014/main" id="{4FE67FDF-6FE7-4C76-958F-B2294C275884}"/>
              </a:ext>
            </a:extLst>
          </p:cNvPr>
          <p:cNvSpPr/>
          <p:nvPr/>
        </p:nvSpPr>
        <p:spPr>
          <a:xfrm>
            <a:off x="558311" y="2482786"/>
            <a:ext cx="1292943" cy="39806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Ovale 24">
            <a:hlinkClick r:id="rId15"/>
            <a:extLst>
              <a:ext uri="{FF2B5EF4-FFF2-40B4-BE49-F238E27FC236}">
                <a16:creationId xmlns:a16="http://schemas.microsoft.com/office/drawing/2014/main" id="{3E7B0E3E-E877-47E2-BCE9-2999D7F2DC22}"/>
              </a:ext>
            </a:extLst>
          </p:cNvPr>
          <p:cNvSpPr/>
          <p:nvPr/>
        </p:nvSpPr>
        <p:spPr>
          <a:xfrm>
            <a:off x="716501" y="3046687"/>
            <a:ext cx="875072" cy="25316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>
            <a:hlinkClick r:id="rId16"/>
            <a:extLst>
              <a:ext uri="{FF2B5EF4-FFF2-40B4-BE49-F238E27FC236}">
                <a16:creationId xmlns:a16="http://schemas.microsoft.com/office/drawing/2014/main" id="{4E173C38-DC5B-4A1D-8CE9-98CC1C7DB8F8}"/>
              </a:ext>
            </a:extLst>
          </p:cNvPr>
          <p:cNvSpPr/>
          <p:nvPr/>
        </p:nvSpPr>
        <p:spPr>
          <a:xfrm>
            <a:off x="639099" y="3544281"/>
            <a:ext cx="983225" cy="15635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Ovale 27">
            <a:hlinkClick r:id="rId17"/>
            <a:extLst>
              <a:ext uri="{FF2B5EF4-FFF2-40B4-BE49-F238E27FC236}">
                <a16:creationId xmlns:a16="http://schemas.microsoft.com/office/drawing/2014/main" id="{A7FB6127-BC19-4644-9EDA-3DCFB909D827}"/>
              </a:ext>
            </a:extLst>
          </p:cNvPr>
          <p:cNvSpPr/>
          <p:nvPr/>
        </p:nvSpPr>
        <p:spPr>
          <a:xfrm>
            <a:off x="666135" y="3837748"/>
            <a:ext cx="1076631" cy="15041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Ovale 28">
            <a:hlinkClick r:id="rId18"/>
            <a:extLst>
              <a:ext uri="{FF2B5EF4-FFF2-40B4-BE49-F238E27FC236}">
                <a16:creationId xmlns:a16="http://schemas.microsoft.com/office/drawing/2014/main" id="{5783A916-6139-4C22-A33C-D149E3C55C43}"/>
              </a:ext>
            </a:extLst>
          </p:cNvPr>
          <p:cNvSpPr/>
          <p:nvPr/>
        </p:nvSpPr>
        <p:spPr>
          <a:xfrm>
            <a:off x="447281" y="4098704"/>
            <a:ext cx="1568417" cy="15635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Ovale 29">
            <a:hlinkClick r:id="rId19"/>
            <a:extLst>
              <a:ext uri="{FF2B5EF4-FFF2-40B4-BE49-F238E27FC236}">
                <a16:creationId xmlns:a16="http://schemas.microsoft.com/office/drawing/2014/main" id="{68AC5733-7ACC-42DA-A5F4-8C5B59E73AA6}"/>
              </a:ext>
            </a:extLst>
          </p:cNvPr>
          <p:cNvSpPr/>
          <p:nvPr/>
        </p:nvSpPr>
        <p:spPr>
          <a:xfrm>
            <a:off x="476693" y="4386543"/>
            <a:ext cx="1568417" cy="32958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Ovale 30">
            <a:hlinkClick r:id="rId20"/>
            <a:extLst>
              <a:ext uri="{FF2B5EF4-FFF2-40B4-BE49-F238E27FC236}">
                <a16:creationId xmlns:a16="http://schemas.microsoft.com/office/drawing/2014/main" id="{CF745519-1198-42FD-9E5B-EF38209CAECD}"/>
              </a:ext>
            </a:extLst>
          </p:cNvPr>
          <p:cNvSpPr/>
          <p:nvPr/>
        </p:nvSpPr>
        <p:spPr>
          <a:xfrm>
            <a:off x="512377" y="4865728"/>
            <a:ext cx="1184786" cy="2427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4" name="Ovale 1023">
            <a:hlinkClick r:id="rId11"/>
            <a:extLst>
              <a:ext uri="{FF2B5EF4-FFF2-40B4-BE49-F238E27FC236}">
                <a16:creationId xmlns:a16="http://schemas.microsoft.com/office/drawing/2014/main" id="{BF03C637-0EFC-40C6-BE23-A2CDAF9DF60A}"/>
              </a:ext>
            </a:extLst>
          </p:cNvPr>
          <p:cNvSpPr/>
          <p:nvPr/>
        </p:nvSpPr>
        <p:spPr>
          <a:xfrm>
            <a:off x="612057" y="5329082"/>
            <a:ext cx="1130709" cy="14383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5" name="Ovale 1024">
            <a:hlinkClick r:id="rId17"/>
            <a:extLst>
              <a:ext uri="{FF2B5EF4-FFF2-40B4-BE49-F238E27FC236}">
                <a16:creationId xmlns:a16="http://schemas.microsoft.com/office/drawing/2014/main" id="{D842AE39-F1AF-422D-8857-E997147E69F0}"/>
              </a:ext>
            </a:extLst>
          </p:cNvPr>
          <p:cNvSpPr/>
          <p:nvPr/>
        </p:nvSpPr>
        <p:spPr>
          <a:xfrm>
            <a:off x="693175" y="5624052"/>
            <a:ext cx="1130708" cy="44557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27" name="Ovale 1026">
            <a:hlinkClick r:id="rId21"/>
            <a:extLst>
              <a:ext uri="{FF2B5EF4-FFF2-40B4-BE49-F238E27FC236}">
                <a16:creationId xmlns:a16="http://schemas.microsoft.com/office/drawing/2014/main" id="{1E34E561-176C-403B-B10D-D0F23334CDE3}"/>
              </a:ext>
            </a:extLst>
          </p:cNvPr>
          <p:cNvSpPr/>
          <p:nvPr/>
        </p:nvSpPr>
        <p:spPr>
          <a:xfrm>
            <a:off x="9635613" y="5127958"/>
            <a:ext cx="580103" cy="170905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29" name="Connettore diritto 1028">
            <a:extLst>
              <a:ext uri="{FF2B5EF4-FFF2-40B4-BE49-F238E27FC236}">
                <a16:creationId xmlns:a16="http://schemas.microsoft.com/office/drawing/2014/main" id="{454D8DBB-1467-4C49-A917-1D5BEFCF9294}"/>
              </a:ext>
            </a:extLst>
          </p:cNvPr>
          <p:cNvCxnSpPr>
            <a:cxnSpLocks/>
          </p:cNvCxnSpPr>
          <p:nvPr/>
        </p:nvCxnSpPr>
        <p:spPr>
          <a:xfrm flipV="1">
            <a:off x="4218038" y="1052052"/>
            <a:ext cx="157317" cy="5409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425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B11201F-DA46-4928-80F5-D795BB6F7835}"/>
              </a:ext>
            </a:extLst>
          </p:cNvPr>
          <p:cNvSpPr txBox="1"/>
          <p:nvPr/>
        </p:nvSpPr>
        <p:spPr>
          <a:xfrm>
            <a:off x="2659387" y="1812652"/>
            <a:ext cx="65813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it-IT" sz="2400" dirty="0">
                <a:solidFill>
                  <a:schemeClr val="bg2">
                    <a:lumMod val="50000"/>
                  </a:schemeClr>
                </a:solidFill>
              </a:rPr>
              <a:t>Laura Muratori</a:t>
            </a:r>
          </a:p>
          <a:p>
            <a:pPr algn="ctr"/>
            <a:r>
              <a:rPr lang="it-IT" sz="2400" dirty="0">
                <a:solidFill>
                  <a:srgbClr val="27787F"/>
                </a:solidFill>
              </a:rPr>
              <a:t>laura.muratori@bioagricert.org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BBE5CB9-3AAE-4A66-B917-878560791001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F033800-C444-49B6-BF3A-38DD945D970B}"/>
              </a:ext>
            </a:extLst>
          </p:cNvPr>
          <p:cNvSpPr txBox="1"/>
          <p:nvPr/>
        </p:nvSpPr>
        <p:spPr>
          <a:xfrm>
            <a:off x="2805302" y="1362918"/>
            <a:ext cx="65813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chemeClr val="bg2">
                    <a:lumMod val="50000"/>
                  </a:schemeClr>
                </a:solidFill>
              </a:rPr>
              <a:t>Grazie per l’attenzione</a:t>
            </a:r>
          </a:p>
          <a:p>
            <a:pPr algn="ctr"/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EVOLUZIONE SOCIALE - Istituto di Ricerca Prout">
            <a:extLst>
              <a:ext uri="{FF2B5EF4-FFF2-40B4-BE49-F238E27FC236}">
                <a16:creationId xmlns:a16="http://schemas.microsoft.com/office/drawing/2014/main" id="{0B01C220-8F11-41D2-BF25-D9E181035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1" y="3429000"/>
            <a:ext cx="204787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64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20193A-6B43-4DC6-8211-BFCB23C8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693" y="2016433"/>
            <a:ext cx="10515600" cy="467833"/>
          </a:xfrm>
        </p:spPr>
        <p:txBody>
          <a:bodyPr>
            <a:normAutofit fontScale="85000" lnSpcReduction="10000"/>
          </a:bodyPr>
          <a:lstStyle/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7FA637D-2CC0-4B86-9247-FBD7AA79E900}"/>
              </a:ext>
            </a:extLst>
          </p:cNvPr>
          <p:cNvSpPr txBox="1"/>
          <p:nvPr/>
        </p:nvSpPr>
        <p:spPr>
          <a:xfrm>
            <a:off x="769006" y="1441973"/>
            <a:ext cx="97741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 il Reg. </a:t>
            </a:r>
            <a:r>
              <a:rPr lang="it-IT" sz="17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UE 848/18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 commissione, perseguendo il fine di offrire migliori </a:t>
            </a:r>
            <a:r>
              <a:rPr lang="it-IT" b="1" dirty="0">
                <a:solidFill>
                  <a:srgbClr val="27787F"/>
                </a:solidFill>
              </a:rPr>
              <a:t>garanzie</a:t>
            </a:r>
            <a:r>
              <a:rPr lang="it-IT" dirty="0"/>
              <a:t> e </a:t>
            </a:r>
            <a:r>
              <a:rPr lang="it-IT" b="1" dirty="0">
                <a:solidFill>
                  <a:srgbClr val="27787F"/>
                </a:solidFill>
              </a:rPr>
              <a:t>tutele</a:t>
            </a:r>
            <a:r>
              <a:rPr lang="it-IT" dirty="0"/>
              <a:t>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 il settore delle produzioni biologiche,  ha definito obiettivi ambiziosi nell’applicazione del proprio standard fra i quali spicca l’ approccio alle produzioni biologiche importate:</a:t>
            </a:r>
          </a:p>
          <a:p>
            <a:endParaRPr lang="it-IT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dal 1 gennaio 2027  tutti i prodotti importati saranno ottenuti in </a:t>
            </a:r>
            <a:r>
              <a:rPr lang="it-IT" b="1" dirty="0">
                <a:solidFill>
                  <a:srgbClr val="27787F"/>
                </a:solidFill>
              </a:rPr>
              <a:t>piena conformità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dell’applicazione del Reg. UE 848/18 oppure saranno ottenuti nel rispetto di norme dei paesi originari, che la commissione ha ritenuto possano offrire garanzie equivalenti a quelle del proprio standard, nell’ambito di un </a:t>
            </a:r>
            <a:r>
              <a:rPr lang="it-IT" b="1" dirty="0">
                <a:solidFill>
                  <a:srgbClr val="27787F"/>
                </a:solidFill>
              </a:rPr>
              <a:t>accordo commerciale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bilaterale.</a:t>
            </a:r>
          </a:p>
        </p:txBody>
      </p:sp>
      <p:sp>
        <p:nvSpPr>
          <p:cNvPr id="11" name="Ovale 10">
            <a:hlinkClick r:id="rId3"/>
            <a:extLst>
              <a:ext uri="{FF2B5EF4-FFF2-40B4-BE49-F238E27FC236}">
                <a16:creationId xmlns:a16="http://schemas.microsoft.com/office/drawing/2014/main" id="{A31E424D-18C1-463F-99F8-0B153DC6C141}"/>
              </a:ext>
            </a:extLst>
          </p:cNvPr>
          <p:cNvSpPr/>
          <p:nvPr/>
        </p:nvSpPr>
        <p:spPr>
          <a:xfrm>
            <a:off x="1648855" y="2919301"/>
            <a:ext cx="865762" cy="3084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Freccia a destra 1">
            <a:extLst>
              <a:ext uri="{FF2B5EF4-FFF2-40B4-BE49-F238E27FC236}">
                <a16:creationId xmlns:a16="http://schemas.microsoft.com/office/drawing/2014/main" id="{8C898284-28B5-4DC2-8E02-C6827351F0A6}"/>
              </a:ext>
            </a:extLst>
          </p:cNvPr>
          <p:cNvSpPr/>
          <p:nvPr/>
        </p:nvSpPr>
        <p:spPr>
          <a:xfrm>
            <a:off x="783093" y="2919301"/>
            <a:ext cx="865762" cy="155642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67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20193A-6B43-4DC6-8211-BFCB23C8D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168" y="1724999"/>
            <a:ext cx="10515600" cy="923331"/>
          </a:xfrm>
        </p:spPr>
        <p:txBody>
          <a:bodyPr>
            <a:normAutofit/>
          </a:bodyPr>
          <a:lstStyle/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i="0" dirty="0">
              <a:solidFill>
                <a:srgbClr val="0B0C0C"/>
              </a:solidFill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b="1" dirty="0">
              <a:solidFill>
                <a:srgbClr val="0B0C0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7FA637D-2CC0-4B86-9247-FBD7AA79E900}"/>
              </a:ext>
            </a:extLst>
          </p:cNvPr>
          <p:cNvSpPr txBox="1"/>
          <p:nvPr/>
        </p:nvSpPr>
        <p:spPr>
          <a:xfrm>
            <a:off x="764566" y="2807239"/>
            <a:ext cx="9803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 regolamento controlli ufficiali Reg. UE 625/17, entrato in vigore nel dicembre del 2019, ha modificato sostanzialmente il controllo doganale, di conseguenza anche l’impatto sul regolamento per le produzioni biologiche è stato rilevante e ha richiesto la messa a punto di una </a:t>
            </a:r>
            <a:r>
              <a:rPr lang="it-IT" b="1" dirty="0">
                <a:solidFill>
                  <a:srgbClr val="27787F"/>
                </a:solidFill>
              </a:rPr>
              <a:t>complessa struttura regolatoria.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D8DA55D-87BC-4E71-8B23-8F49B8A11850}"/>
              </a:ext>
            </a:extLst>
          </p:cNvPr>
          <p:cNvSpPr txBox="1"/>
          <p:nvPr/>
        </p:nvSpPr>
        <p:spPr>
          <a:xfrm>
            <a:off x="764567" y="1725000"/>
            <a:ext cx="98032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Gli </a:t>
            </a:r>
            <a:r>
              <a:rPr lang="it-IT" b="1" dirty="0">
                <a:solidFill>
                  <a:srgbClr val="27787F"/>
                </a:solidFill>
              </a:rPr>
              <a:t>aspetti applicativi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del Regolamento UE 848/18 inerenti le </a:t>
            </a:r>
            <a:r>
              <a:rPr lang="it-IT" b="1" dirty="0">
                <a:solidFill>
                  <a:srgbClr val="27787F"/>
                </a:solidFill>
              </a:rPr>
              <a:t>importazioni di prodotti biologici da paesi terzi 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rappresentano, in ordine temporale,  l’ultimo importante tassello dell’impianto regolatorio per le produzioni biologiche. 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91DF1DC4-9382-4166-B334-88CAAE29D7C8}"/>
              </a:ext>
            </a:extLst>
          </p:cNvPr>
          <p:cNvSpPr txBox="1"/>
          <p:nvPr/>
        </p:nvSpPr>
        <p:spPr>
          <a:xfrm>
            <a:off x="764567" y="4166477"/>
            <a:ext cx="9803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livello nazionale il MiPAAF, nel mese di febbraio, ha emanato il </a:t>
            </a:r>
            <a:r>
              <a:rPr lang="it-IT" b="1" dirty="0">
                <a:solidFill>
                  <a:srgbClr val="27787F"/>
                </a:solidFill>
              </a:rPr>
              <a:t>decreto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che reca disposizioni in merito all’attività di importazione.</a:t>
            </a:r>
            <a:endParaRPr lang="it-IT" b="1" dirty="0">
              <a:solidFill>
                <a:srgbClr val="27787F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317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hlinkClick r:id="rId3"/>
            <a:extLst>
              <a:ext uri="{FF2B5EF4-FFF2-40B4-BE49-F238E27FC236}">
                <a16:creationId xmlns:a16="http://schemas.microsoft.com/office/drawing/2014/main" id="{16C15607-3303-4D81-B1EB-C555E3A5969F}"/>
              </a:ext>
            </a:extLst>
          </p:cNvPr>
          <p:cNvSpPr txBox="1"/>
          <p:nvPr/>
        </p:nvSpPr>
        <p:spPr>
          <a:xfrm>
            <a:off x="838201" y="1281756"/>
            <a:ext cx="97296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it-IT" sz="1600" u="none" strike="noStrike" dirty="0">
                <a:effectLst/>
              </a:rPr>
              <a:t>Regolamento delegato (UE) 2021/</a:t>
            </a:r>
            <a:r>
              <a:rPr lang="it-IT" sz="1600" b="1" u="none" strike="noStrike" dirty="0">
                <a:solidFill>
                  <a:srgbClr val="27787F"/>
                </a:solidFill>
                <a:effectLst/>
              </a:rPr>
              <a:t>1698</a:t>
            </a:r>
            <a:r>
              <a:rPr lang="it-IT" sz="1600" u="none" strike="noStrike" dirty="0">
                <a:effectLst/>
              </a:rPr>
              <a:t> della Commissione, del 13 luglio 2021, che </a:t>
            </a:r>
            <a:r>
              <a:rPr lang="it-IT" sz="1600" u="heavy" strike="noStrike" dirty="0">
                <a:effectLst/>
                <a:uFill>
                  <a:solidFill>
                    <a:srgbClr val="27787F"/>
                  </a:solidFill>
                </a:uFill>
              </a:rPr>
              <a:t>integra</a:t>
            </a:r>
            <a:r>
              <a:rPr lang="it-IT" sz="1600" u="none" strike="noStrike" dirty="0">
                <a:effectLst/>
              </a:rPr>
              <a:t> il regolamento (UE) 2018/848 del Parlamento europeo e del Consiglio con obblighi procedurali per il riconoscimento delle autorità di controllo e degli organismi di controllo competenti per eseguire controlli sugli operatori e sui gruppi di operatori certificati biologici e sui prodotti biologici nei paesi terzi, e con norme relative alla loro supervisione nonché ai controlli e ad altre azioni che tali autorità di controllo e organismi di controllo devono eseguire</a:t>
            </a:r>
            <a:endParaRPr lang="it-IT" sz="1600" b="0" i="0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7582B77A-8DEB-42F5-AD55-13525008B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921" y="2829490"/>
            <a:ext cx="9689911" cy="1789890"/>
          </a:xfrm>
        </p:spPr>
        <p:txBody>
          <a:bodyPr>
            <a:normAutofit fontScale="92500" lnSpcReduction="20000"/>
          </a:bodyPr>
          <a:lstStyle/>
          <a:p>
            <a:pPr marL="460375" lvl="1" indent="-285750">
              <a:buFont typeface="Wingdings" panose="05000000000000000000" pitchFamily="2" charset="2"/>
              <a:buChar char="à"/>
            </a:pPr>
            <a:r>
              <a:rPr lang="it-IT" sz="1600" i="1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prospetta la definizione di un </a:t>
            </a:r>
            <a:r>
              <a:rPr lang="it-IT" sz="1600" b="1" i="1" dirty="0">
                <a:solidFill>
                  <a:srgbClr val="27787F"/>
                </a:solidFill>
                <a:latin typeface="+mn-lt"/>
                <a:ea typeface="+mn-ea"/>
                <a:cs typeface="+mn-cs"/>
                <a:sym typeface="Wingdings" panose="05000000000000000000" pitchFamily="2" charset="2"/>
              </a:rPr>
              <a:t>elenco di </a:t>
            </a:r>
            <a:r>
              <a:rPr lang="it-IT" sz="1600" b="1" i="1" dirty="0">
                <a:solidFill>
                  <a:srgbClr val="27787F"/>
                </a:solidFill>
              </a:rPr>
              <a:t>prodotti ad alto rischio </a:t>
            </a:r>
            <a:r>
              <a:rPr lang="it-IT" sz="1600" i="1" dirty="0"/>
              <a:t>provenienti dai paesi terzi, tramite l’adozione di un atto di esecuzione e sulla base di una selezione effettuata a seguito di non conformità gravi, critiche o ripetute che compromettono l’integrità dei prodotti o della produzione biologica o in conversione.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>
              <a:latin typeface="+mn-lt"/>
            </a:endParaRPr>
          </a:p>
          <a:p>
            <a:pPr marL="0" lvl="1" indent="0" fontAlgn="t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 il precedente regolamento Reg. CE 834/07 l’elenco dei prodotti/paesi a rischio, sebbene previsto e definito annualmente, non era regolamentato, ma suggerito attraverso la pubblicazione di specifiche </a:t>
            </a:r>
            <a:r>
              <a:rPr lang="it-IT" sz="1600" b="1" dirty="0">
                <a:solidFill>
                  <a:srgbClr val="27787F"/>
                </a:solidFill>
                <a:latin typeface="+mn-lt"/>
                <a:ea typeface="+mn-ea"/>
                <a:cs typeface="+mn-cs"/>
              </a:rPr>
              <a:t>linee guida</a:t>
            </a:r>
            <a:r>
              <a:rPr lang="it-IT" sz="1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460375" lvl="1" indent="-285750">
              <a:buFont typeface="Wingdings" panose="05000000000000000000" pitchFamily="2" charset="2"/>
              <a:buChar char="à"/>
            </a:pPr>
            <a:endParaRPr lang="it-IT" sz="1600" i="1" dirty="0"/>
          </a:p>
          <a:p>
            <a:pPr marL="360363" lvl="1" indent="-185738">
              <a:buNone/>
            </a:pPr>
            <a:endParaRPr lang="it-IT" sz="1600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624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hlinkClick r:id="rId3"/>
            <a:extLst>
              <a:ext uri="{FF2B5EF4-FFF2-40B4-BE49-F238E27FC236}">
                <a16:creationId xmlns:a16="http://schemas.microsoft.com/office/drawing/2014/main" id="{16C15607-3303-4D81-B1EB-C555E3A5969F}"/>
              </a:ext>
            </a:extLst>
          </p:cNvPr>
          <p:cNvSpPr txBox="1"/>
          <p:nvPr/>
        </p:nvSpPr>
        <p:spPr>
          <a:xfrm>
            <a:off x="838201" y="1281756"/>
            <a:ext cx="972963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it-IT" sz="1600" u="none" strike="noStrike" dirty="0">
                <a:effectLst/>
              </a:rPr>
              <a:t>Regolamento delegato (UE) 2021/</a:t>
            </a:r>
            <a:r>
              <a:rPr lang="it-IT" sz="1600" b="1" u="none" strike="noStrike" dirty="0">
                <a:solidFill>
                  <a:srgbClr val="27787F"/>
                </a:solidFill>
                <a:effectLst/>
              </a:rPr>
              <a:t>2305</a:t>
            </a:r>
            <a:r>
              <a:rPr lang="it-IT" sz="1600" u="none" strike="noStrike" dirty="0">
                <a:effectLst/>
              </a:rPr>
              <a:t> della Commissione, del 21 ottobre 2021, che </a:t>
            </a:r>
            <a:r>
              <a:rPr lang="it-IT" sz="1600" u="heavy" strike="noStrike" dirty="0">
                <a:effectLst/>
                <a:uFill>
                  <a:solidFill>
                    <a:srgbClr val="27787F"/>
                  </a:solidFill>
                </a:uFill>
              </a:rPr>
              <a:t>integra</a:t>
            </a:r>
            <a:r>
              <a:rPr lang="it-IT" sz="1600" u="none" strike="noStrike" dirty="0">
                <a:effectLst/>
              </a:rPr>
              <a:t> il regolamento (UE) 2017/</a:t>
            </a:r>
            <a:r>
              <a:rPr lang="it-IT" sz="1600" b="1" u="none" strike="noStrike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625</a:t>
            </a:r>
            <a:r>
              <a:rPr lang="it-IT" sz="1600" u="none" strike="noStrike" dirty="0">
                <a:effectLst/>
              </a:rPr>
              <a:t> del Parlamento europeo e del Consiglio con norme riguardanti i casi e le condizioni in cui i prodotti biologici e i prodotti in conversione sono esenti da controlli ufficiali ai posti di controllo frontalieri e il luogo dei controlli ufficiali per tali prodotti e che modifica i regolamenti delegati (UE) 2019/2123 e (UE) 2019/2124 della Commissione</a:t>
            </a:r>
            <a:endParaRPr lang="it-IT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7582B77A-8DEB-42F5-AD55-13525008B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921" y="2829489"/>
            <a:ext cx="9618224" cy="1781421"/>
          </a:xfrm>
        </p:spPr>
        <p:txBody>
          <a:bodyPr>
            <a:normAutofit/>
          </a:bodyPr>
          <a:lstStyle/>
          <a:p>
            <a:pPr marL="447675" lvl="1" indent="-273050">
              <a:lnSpc>
                <a:spcPct val="130000"/>
              </a:lnSpc>
              <a:buNone/>
            </a:pPr>
            <a:r>
              <a:rPr lang="it-IT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→  </a:t>
            </a:r>
            <a:r>
              <a:rPr lang="it-IT" sz="1500" i="1" dirty="0">
                <a:sym typeface="Wingdings" panose="05000000000000000000" pitchFamily="2" charset="2"/>
              </a:rPr>
              <a:t>Definisce le condizioni per cui taluni prodotti biologici non ricadono nei controlli obbligatori presso i posti di controllo frontaliero</a:t>
            </a:r>
            <a:endParaRPr lang="it-IT" sz="1500" i="1" dirty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>
              <a:latin typeface="+mn-lt"/>
            </a:endParaRPr>
          </a:p>
          <a:p>
            <a:pPr marL="0" lvl="1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 via dell’impianto del regolamento controlli, Reg. UE 625/17 che contempla anche il settore delle produzioni biologiche, si è reso necessario definire un regolamento per cui non tutti i prodotti biologici e/o in conversione fossero ritenuti ad alto rischio.</a:t>
            </a:r>
            <a:endParaRPr lang="it-IT" sz="1500" i="1" dirty="0">
              <a:latin typeface="+mn-lt"/>
            </a:endParaRPr>
          </a:p>
          <a:p>
            <a:pPr marL="360363" lvl="1" indent="-185738">
              <a:buNone/>
            </a:pPr>
            <a:endParaRPr lang="it-IT" sz="1600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676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hlinkClick r:id="rId3"/>
            <a:extLst>
              <a:ext uri="{FF2B5EF4-FFF2-40B4-BE49-F238E27FC236}">
                <a16:creationId xmlns:a16="http://schemas.microsoft.com/office/drawing/2014/main" id="{16C15607-3303-4D81-B1EB-C555E3A5969F}"/>
              </a:ext>
            </a:extLst>
          </p:cNvPr>
          <p:cNvSpPr txBox="1"/>
          <p:nvPr/>
        </p:nvSpPr>
        <p:spPr>
          <a:xfrm>
            <a:off x="838200" y="1281756"/>
            <a:ext cx="101832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it-IT" sz="1600" u="none" strike="noStrike" dirty="0">
                <a:effectLst/>
              </a:rPr>
              <a:t>Regolamento delegato (UE) 2021/</a:t>
            </a:r>
            <a:r>
              <a:rPr lang="it-IT" sz="1600" b="1" u="none" strike="noStrike" dirty="0">
                <a:solidFill>
                  <a:srgbClr val="27787F"/>
                </a:solidFill>
                <a:effectLst/>
              </a:rPr>
              <a:t>2306 </a:t>
            </a:r>
            <a:r>
              <a:rPr lang="it-IT" sz="1600" u="none" strike="noStrike" dirty="0">
                <a:effectLst/>
              </a:rPr>
              <a:t>della Commissione, del 21 ottobre 2021, che </a:t>
            </a:r>
            <a:r>
              <a:rPr lang="it-IT" sz="1600" u="heavy" strike="noStrike" dirty="0">
                <a:effectLst/>
                <a:uFill>
                  <a:solidFill>
                    <a:srgbClr val="27787F"/>
                  </a:solidFill>
                </a:uFill>
              </a:rPr>
              <a:t>integra</a:t>
            </a:r>
            <a:r>
              <a:rPr lang="it-IT" sz="1600" u="none" strike="noStrike" dirty="0">
                <a:effectLst/>
              </a:rPr>
              <a:t> il regolamento (UE) 2018/848 del Parlamento europeo e del Consiglio con norme relative ai controlli ufficiali delle partite di prodotti biologici e di prodotti in conversione destinati all’importazione nell’Unione e al certificato di ispezione </a:t>
            </a:r>
            <a:endParaRPr lang="it-IT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7582B77A-8DEB-42F5-AD55-13525008B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6" y="2592810"/>
            <a:ext cx="10515600" cy="1353404"/>
          </a:xfrm>
        </p:spPr>
        <p:txBody>
          <a:bodyPr>
            <a:normAutofit/>
          </a:bodyPr>
          <a:lstStyle/>
          <a:p>
            <a:pPr marL="174625" lvl="1" indent="0">
              <a:lnSpc>
                <a:spcPct val="130000"/>
              </a:lnSpc>
              <a:buNone/>
            </a:pPr>
            <a:r>
              <a:rPr lang="it-IT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→  </a:t>
            </a:r>
            <a:r>
              <a:rPr lang="it-IT" sz="1500" i="1" dirty="0">
                <a:sym typeface="Wingdings" panose="05000000000000000000" pitchFamily="2" charset="2"/>
              </a:rPr>
              <a:t>Definisce il certificato di ispezione (</a:t>
            </a:r>
            <a:r>
              <a:rPr lang="it-IT" sz="1500" i="1" dirty="0">
                <a:sym typeface="Wingdings" panose="05000000000000000000" pitchFamily="2" charset="2"/>
                <a:hlinkClick r:id="rId4"/>
              </a:rPr>
              <a:t>COI</a:t>
            </a:r>
            <a:r>
              <a:rPr lang="it-IT" sz="1500" i="1" dirty="0">
                <a:sym typeface="Wingdings" panose="05000000000000000000" pitchFamily="2" charset="2"/>
              </a:rPr>
              <a:t>)</a:t>
            </a:r>
            <a:endParaRPr lang="it-IT" sz="1500" i="1" dirty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>
              <a:latin typeface="+mn-lt"/>
            </a:endParaRPr>
          </a:p>
          <a:p>
            <a:pPr marL="0" lvl="1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 nuova struttura del certificato di ispezione, molto più articolata, persegue il fine di una tracciabilità trasparente e rappresentativa per i flussi sia fisici che contabili delle partite importate.</a:t>
            </a:r>
          </a:p>
          <a:p>
            <a:pPr marL="360363" lvl="1" indent="-185738">
              <a:buNone/>
            </a:pPr>
            <a:endParaRPr lang="it-IT" sz="1600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365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hlinkClick r:id="rId3"/>
            <a:extLst>
              <a:ext uri="{FF2B5EF4-FFF2-40B4-BE49-F238E27FC236}">
                <a16:creationId xmlns:a16="http://schemas.microsoft.com/office/drawing/2014/main" id="{16C15607-3303-4D81-B1EB-C555E3A5969F}"/>
              </a:ext>
            </a:extLst>
          </p:cNvPr>
          <p:cNvSpPr txBox="1"/>
          <p:nvPr/>
        </p:nvSpPr>
        <p:spPr>
          <a:xfrm>
            <a:off x="779834" y="882922"/>
            <a:ext cx="963848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it-IT" sz="1600" u="none" strike="noStrike" dirty="0">
                <a:effectLst/>
              </a:rPr>
              <a:t>Regolamento di esecuzione (UE) 2021/</a:t>
            </a:r>
            <a:r>
              <a:rPr lang="it-IT" sz="1600" b="1" u="none" strike="noStrike" dirty="0">
                <a:solidFill>
                  <a:srgbClr val="27787F"/>
                </a:solidFill>
                <a:effectLst/>
              </a:rPr>
              <a:t>2307 </a:t>
            </a:r>
            <a:r>
              <a:rPr lang="it-IT" sz="1600" u="none" strike="noStrike" dirty="0">
                <a:effectLst/>
              </a:rPr>
              <a:t>della Commissione, del 21 ottobre 2021, che </a:t>
            </a:r>
            <a:r>
              <a:rPr lang="it-IT" sz="1600" u="heavy" dirty="0">
                <a:uFill>
                  <a:solidFill>
                    <a:srgbClr val="27787F"/>
                  </a:solidFill>
                </a:uFill>
              </a:rPr>
              <a:t>stabilisce </a:t>
            </a:r>
            <a:r>
              <a:rPr lang="it-IT" sz="1600" strike="noStrike" dirty="0">
                <a:effectLst/>
              </a:rPr>
              <a:t>norme </a:t>
            </a:r>
            <a:r>
              <a:rPr lang="it-IT" sz="1600" u="none" strike="noStrike" dirty="0">
                <a:effectLst/>
              </a:rPr>
              <a:t>relative ai documenti e alle notifiche richiesti per i prodotti biologici e i prodotti in conversione destinati all’importazione nell’Unione</a:t>
            </a:r>
            <a:endParaRPr lang="it-IT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7582B77A-8DEB-42F5-AD55-13525008B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6" y="1780550"/>
            <a:ext cx="10515600" cy="1648450"/>
          </a:xfrm>
        </p:spPr>
        <p:txBody>
          <a:bodyPr>
            <a:normAutofit/>
          </a:bodyPr>
          <a:lstStyle/>
          <a:p>
            <a:pPr marL="174625" lvl="1" indent="0">
              <a:lnSpc>
                <a:spcPct val="130000"/>
              </a:lnSpc>
              <a:buNone/>
            </a:pPr>
            <a:r>
              <a:rPr lang="it-IT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→  </a:t>
            </a:r>
            <a:r>
              <a:rPr lang="it-IT" sz="1500" i="1" dirty="0">
                <a:sym typeface="Wingdings" panose="05000000000000000000" pitchFamily="2" charset="2"/>
              </a:rPr>
              <a:t>Dispone in merito alle notifiche preventive di arrivo merce</a:t>
            </a:r>
          </a:p>
          <a:p>
            <a:pPr marL="358775" lvl="1" indent="0">
              <a:lnSpc>
                <a:spcPct val="130000"/>
              </a:lnSpc>
              <a:buNone/>
            </a:pPr>
            <a:r>
              <a:rPr lang="it-IT" sz="1500" i="1" dirty="0">
                <a:sym typeface="Wingdings" panose="05000000000000000000" pitchFamily="2" charset="2"/>
              </a:rPr>
              <a:t>  Definisce l’estratto del certificato di ispezione inerente i regimi doganali speciali (</a:t>
            </a:r>
            <a:r>
              <a:rPr lang="it-IT" sz="1200" dirty="0">
                <a:sym typeface="Wingdings" panose="05000000000000000000" pitchFamily="2" charset="2"/>
              </a:rPr>
              <a:t>deposito doganale-perfezionamento attivo)</a:t>
            </a:r>
          </a:p>
          <a:p>
            <a:pPr marL="174625" lvl="1" indent="0">
              <a:lnSpc>
                <a:spcPct val="130000"/>
              </a:lnSpc>
              <a:buNone/>
            </a:pPr>
            <a:endParaRPr lang="it-IT" sz="1500" i="1" dirty="0"/>
          </a:p>
          <a:p>
            <a:pPr marL="0" lvl="1" indent="0" fontAlgn="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 nuove disposizioni fra cui quella sulla notifica preventiva di arrivo merce, insieme a molte altre, sottolineano la direzione presa sui controlli ufficiali ossia definire una </a:t>
            </a:r>
            <a:r>
              <a:rPr lang="it-IT" sz="1500" u="heavy" dirty="0">
                <a:solidFill>
                  <a:schemeClr val="tx1"/>
                </a:solidFill>
                <a:uFill>
                  <a:solidFill>
                    <a:srgbClr val="27787F"/>
                  </a:solidFill>
                </a:uFill>
                <a:latin typeface="+mn-lt"/>
                <a:ea typeface="+mn-ea"/>
                <a:cs typeface="+mn-cs"/>
              </a:rPr>
              <a:t>piattaforma  unica </a:t>
            </a:r>
            <a:r>
              <a:rPr lang="it-IT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</a:t>
            </a:r>
            <a:r>
              <a:rPr lang="it-IT" sz="1500" u="heavy" dirty="0">
                <a:solidFill>
                  <a:schemeClr val="tx1"/>
                </a:solidFill>
                <a:uFill>
                  <a:solidFill>
                    <a:srgbClr val="27787F"/>
                  </a:solidFill>
                </a:uFill>
                <a:latin typeface="+mn-lt"/>
                <a:ea typeface="+mn-ea"/>
                <a:cs typeface="+mn-cs"/>
              </a:rPr>
              <a:t>autoportante per i controlli ufficiali</a:t>
            </a:r>
            <a:r>
              <a:rPr lang="it-IT" sz="1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74CC0266-A1E0-4DE6-97D8-6ECE98777D24}"/>
              </a:ext>
            </a:extLst>
          </p:cNvPr>
          <p:cNvSpPr/>
          <p:nvPr/>
        </p:nvSpPr>
        <p:spPr>
          <a:xfrm>
            <a:off x="778740" y="3748200"/>
            <a:ext cx="6438924" cy="2181158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it-IT" sz="1400" dirty="0">
                <a:solidFill>
                  <a:srgbClr val="008000"/>
                </a:solidFill>
              </a:rPr>
              <a:t>Regolamento IMSOC (Reg. UE 1715/2019) </a:t>
            </a:r>
          </a:p>
          <a:p>
            <a:endParaRPr lang="it-IT" sz="800" dirty="0">
              <a:solidFill>
                <a:srgbClr val="008000"/>
              </a:solidFill>
            </a:endParaRPr>
          </a:p>
          <a:p>
            <a:pPr algn="ctr"/>
            <a:r>
              <a:rPr lang="it-IT" sz="1400" dirty="0">
                <a:solidFill>
                  <a:srgbClr val="008000"/>
                </a:solidFill>
              </a:rPr>
              <a:t>RIUNISCE</a:t>
            </a:r>
          </a:p>
          <a:p>
            <a:pPr algn="ctr"/>
            <a:endParaRPr lang="it-IT" sz="800" dirty="0">
              <a:solidFill>
                <a:srgbClr val="008000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8000"/>
                </a:solidFill>
              </a:rPr>
              <a:t>RASSF sistema di allarme rapido per gli alimenti ed i mangimi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8000"/>
                </a:solidFill>
              </a:rPr>
              <a:t>ADIS sistema per il trattamento delle informazioni sulle malattie degli animali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8000"/>
                </a:solidFill>
              </a:rPr>
              <a:t>EUROPHYT il sistema per le notifiche e le segnalazioni della presenza di organismi nocivi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008000"/>
                </a:solidFill>
              </a:rPr>
              <a:t>TRACES sistema per lo scambio di dati, informazioni e documenti riguardanti i controlli ufficiali e altre attività ufficiali.</a:t>
            </a:r>
          </a:p>
          <a:p>
            <a:r>
              <a:rPr lang="it-IT" dirty="0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431F381E-4881-4955-A632-895FD4B766F5}"/>
              </a:ext>
            </a:extLst>
          </p:cNvPr>
          <p:cNvSpPr/>
          <p:nvPr/>
        </p:nvSpPr>
        <p:spPr>
          <a:xfrm rot="19904040">
            <a:off x="6880191" y="5098632"/>
            <a:ext cx="925419" cy="26540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5B4AE599-6E90-4383-B926-BEA533ACA7C7}"/>
              </a:ext>
            </a:extLst>
          </p:cNvPr>
          <p:cNvSpPr/>
          <p:nvPr/>
        </p:nvSpPr>
        <p:spPr>
          <a:xfrm>
            <a:off x="7813280" y="3748200"/>
            <a:ext cx="3887358" cy="1448112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it-IT" sz="1400" dirty="0">
                <a:solidFill>
                  <a:srgbClr val="008000"/>
                </a:solidFill>
              </a:rPr>
              <a:t>Con il reg. 2119/21 la commissione, richiamando il regolamento IMSOC, ha disposto che dal 1° gennaio 2023 i certificati per le produzioni biologiche dovranno essere rilasciati in ambiente </a:t>
            </a:r>
            <a:r>
              <a:rPr lang="it-IT" sz="1400" dirty="0" err="1">
                <a:solidFill>
                  <a:srgbClr val="008000"/>
                </a:solidFill>
              </a:rPr>
              <a:t>Traces</a:t>
            </a:r>
            <a:r>
              <a:rPr lang="it-IT" sz="1400" dirty="0">
                <a:solidFill>
                  <a:srgbClr val="008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448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hlinkClick r:id="rId3"/>
            <a:extLst>
              <a:ext uri="{FF2B5EF4-FFF2-40B4-BE49-F238E27FC236}">
                <a16:creationId xmlns:a16="http://schemas.microsoft.com/office/drawing/2014/main" id="{16C15607-3303-4D81-B1EB-C555E3A5969F}"/>
              </a:ext>
            </a:extLst>
          </p:cNvPr>
          <p:cNvSpPr txBox="1"/>
          <p:nvPr/>
        </p:nvSpPr>
        <p:spPr>
          <a:xfrm>
            <a:off x="838200" y="1281756"/>
            <a:ext cx="1018323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it-IT" sz="1600" u="none" strike="noStrike" dirty="0">
                <a:effectLst/>
              </a:rPr>
              <a:t>Regolamento di esecuzione (UE) 2021/</a:t>
            </a:r>
            <a:r>
              <a:rPr lang="it-IT" sz="1600" b="1" u="none" strike="noStrike" dirty="0">
                <a:solidFill>
                  <a:srgbClr val="27787F"/>
                </a:solidFill>
                <a:effectLst/>
              </a:rPr>
              <a:t>2325 </a:t>
            </a:r>
            <a:r>
              <a:rPr lang="it-IT" sz="1600" u="none" strike="noStrike" dirty="0">
                <a:effectLst/>
              </a:rPr>
              <a:t>della Commissione, del 16 dicembre 2021, che </a:t>
            </a:r>
            <a:r>
              <a:rPr lang="it-IT" sz="1600" u="heavy" dirty="0">
                <a:uFill>
                  <a:solidFill>
                    <a:srgbClr val="27787F"/>
                  </a:solidFill>
                </a:uFill>
              </a:rPr>
              <a:t>stabilisce</a:t>
            </a:r>
            <a:r>
              <a:rPr lang="it-IT" sz="1600" u="none" strike="noStrike" dirty="0">
                <a:effectLst/>
              </a:rPr>
              <a:t>, ai sensi del regolamento (UE) 2018/848 del Parlamento europeo e del Consiglio, l'</a:t>
            </a:r>
            <a:r>
              <a:rPr lang="it-IT" sz="1600" u="heavy" dirty="0">
                <a:uFill>
                  <a:solidFill>
                    <a:srgbClr val="27787F"/>
                  </a:solidFill>
                </a:uFill>
              </a:rPr>
              <a:t>elenco dei paesi terzi </a:t>
            </a:r>
            <a:r>
              <a:rPr lang="it-IT" sz="1600" u="none" strike="noStrike" dirty="0">
                <a:effectLst/>
              </a:rPr>
              <a:t>e l'</a:t>
            </a:r>
            <a:r>
              <a:rPr lang="it-IT" sz="1600" u="heavy" dirty="0">
                <a:uFill>
                  <a:solidFill>
                    <a:srgbClr val="27787F"/>
                  </a:solidFill>
                </a:uFill>
              </a:rPr>
              <a:t>elenco delle autorità </a:t>
            </a:r>
            <a:r>
              <a:rPr lang="it-IT" sz="1600" u="none" strike="noStrike" dirty="0">
                <a:effectLst/>
              </a:rPr>
              <a:t>e </a:t>
            </a:r>
            <a:r>
              <a:rPr lang="it-IT" sz="1600" u="heavy" dirty="0">
                <a:uFill>
                  <a:solidFill>
                    <a:srgbClr val="27787F"/>
                  </a:solidFill>
                </a:uFill>
              </a:rPr>
              <a:t>degli organismi di controllo </a:t>
            </a:r>
            <a:r>
              <a:rPr lang="it-IT" sz="1600" u="none" strike="noStrike" dirty="0">
                <a:effectLst/>
              </a:rPr>
              <a:t>riconosciuti a norma dell'articolo 33, paragrafi 2 e 3, del regolamento (CE) n. 834/2007 del Consiglio ai fini dell'importazione di prodotti biologici nell'Unione</a:t>
            </a:r>
            <a:endParaRPr lang="it-IT" sz="1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7582B77A-8DEB-42F5-AD55-13525008B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6" y="2592810"/>
            <a:ext cx="10515600" cy="1353404"/>
          </a:xfrm>
        </p:spPr>
        <p:txBody>
          <a:bodyPr>
            <a:normAutofit/>
          </a:bodyPr>
          <a:lstStyle/>
          <a:p>
            <a:pPr marL="174625" lvl="1" indent="0">
              <a:lnSpc>
                <a:spcPct val="130000"/>
              </a:lnSpc>
              <a:buNone/>
            </a:pPr>
            <a:r>
              <a:rPr lang="it-IT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→  </a:t>
            </a:r>
            <a:r>
              <a:rPr lang="it-IT" sz="1500" i="1" dirty="0">
                <a:sym typeface="Wingdings" panose="05000000000000000000" pitchFamily="2" charset="2"/>
              </a:rPr>
              <a:t>classifica le merci </a:t>
            </a:r>
            <a:endParaRPr lang="it-IT" sz="1200" dirty="0">
              <a:sym typeface="Wingdings" panose="05000000000000000000" pitchFamily="2" charset="2"/>
            </a:endParaRPr>
          </a:p>
          <a:p>
            <a:pPr marL="174625" lvl="1" indent="0">
              <a:lnSpc>
                <a:spcPct val="130000"/>
              </a:lnSpc>
              <a:buNone/>
            </a:pPr>
            <a:endParaRPr lang="it-IT" sz="1500" i="1" dirty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it-IT" dirty="0">
              <a:latin typeface="+mn-lt"/>
            </a:endParaRPr>
          </a:p>
          <a:p>
            <a:pPr marL="360363" lvl="1" indent="-185738">
              <a:buNone/>
            </a:pPr>
            <a:endParaRPr lang="it-IT" sz="1600" i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AB861255-F8D3-4C84-A236-664E464F5F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615" y="2926896"/>
            <a:ext cx="5868219" cy="2038635"/>
          </a:xfrm>
          <a:prstGeom prst="rect">
            <a:avLst/>
          </a:prstGeom>
        </p:spPr>
      </p:pic>
      <p:pic>
        <p:nvPicPr>
          <p:cNvPr id="5122" name="Picture 2" descr="Musica: le associazioni mentali con emozioni e colori - Psicologia">
            <a:hlinkClick r:id="rId5"/>
            <a:extLst>
              <a:ext uri="{FF2B5EF4-FFF2-40B4-BE49-F238E27FC236}">
                <a16:creationId xmlns:a16="http://schemas.microsoft.com/office/drawing/2014/main" id="{8103096F-5AD1-4BF2-9452-5F1FA9832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2416" y="418005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880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44B7442-F546-4FA7-B4B1-8EC5501689D6}"/>
              </a:ext>
            </a:extLst>
          </p:cNvPr>
          <p:cNvSpPr txBox="1"/>
          <p:nvPr/>
        </p:nvSpPr>
        <p:spPr>
          <a:xfrm>
            <a:off x="11668990" y="6476086"/>
            <a:ext cx="523009" cy="369332"/>
          </a:xfrm>
          <a:prstGeom prst="rect">
            <a:avLst/>
          </a:prstGeom>
          <a:solidFill>
            <a:srgbClr val="27787F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1026" name="Picture 2" descr="Biologico – logo europeo obbligatorio da luglio 2012 – prodotti biologici  confezionati">
            <a:extLst>
              <a:ext uri="{FF2B5EF4-FFF2-40B4-BE49-F238E27FC236}">
                <a16:creationId xmlns:a16="http://schemas.microsoft.com/office/drawing/2014/main" id="{7D70D499-2C69-49AA-932F-8E3F60997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32" y="0"/>
            <a:ext cx="1624168" cy="1057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hlinkClick r:id="rId3"/>
            <a:extLst>
              <a:ext uri="{FF2B5EF4-FFF2-40B4-BE49-F238E27FC236}">
                <a16:creationId xmlns:a16="http://schemas.microsoft.com/office/drawing/2014/main" id="{16C15607-3303-4D81-B1EB-C555E3A5969F}"/>
              </a:ext>
            </a:extLst>
          </p:cNvPr>
          <p:cNvSpPr txBox="1"/>
          <p:nvPr/>
        </p:nvSpPr>
        <p:spPr>
          <a:xfrm>
            <a:off x="314738" y="1258162"/>
            <a:ext cx="31951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t"/>
            <a:r>
              <a:rPr lang="it-IT" b="1" i="0" dirty="0">
                <a:solidFill>
                  <a:schemeClr val="tx2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 nuove caselle del COI</a:t>
            </a:r>
            <a:endParaRPr lang="it-IT" b="1" i="0" u="none" strike="noStrike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6A66DD9-FFC9-4412-A07D-C7E84204A8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33" y="2449972"/>
            <a:ext cx="3965728" cy="296520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717E7973-97B9-4D36-8464-8686CC6BEF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6828" y="1318478"/>
            <a:ext cx="8573666" cy="2495071"/>
          </a:xfrm>
          <a:prstGeom prst="rect">
            <a:avLst/>
          </a:prstGeom>
          <a:ln w="31750">
            <a:solidFill>
              <a:srgbClr val="FF0000"/>
            </a:solidFill>
          </a:ln>
        </p:spPr>
      </p:pic>
      <p:pic>
        <p:nvPicPr>
          <p:cNvPr id="1030" name="Picture 6" descr="I benefici del dubbio: perché dubitare non è segno di debolezza - Centodieci">
            <a:extLst>
              <a:ext uri="{FF2B5EF4-FFF2-40B4-BE49-F238E27FC236}">
                <a16:creationId xmlns:a16="http://schemas.microsoft.com/office/drawing/2014/main" id="{1C11540E-E173-49CA-94F6-DC4883760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283" y="3065797"/>
            <a:ext cx="2628900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38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ersonalizzato laura">
      <a:majorFont>
        <a:latin typeface="Britannic Bold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3902</TotalTime>
  <Words>1956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Arial</vt:lpstr>
      <vt:lpstr>Bahnschrift Light</vt:lpstr>
      <vt:lpstr>Calibri</vt:lpstr>
      <vt:lpstr>EUAlbertina</vt:lpstr>
      <vt:lpstr>Museo Sans Rounded 500</vt:lpstr>
      <vt:lpstr>Times New Roman</vt:lpstr>
      <vt:lpstr>Verdana</vt:lpstr>
      <vt:lpstr>Wingdings</vt:lpstr>
      <vt:lpstr>Tema di Office</vt:lpstr>
      <vt:lpstr>Importazione di prodotti biologici Reg. UE 848/18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Cozzo</dc:creator>
  <cp:lastModifiedBy>Laura Muratori</cp:lastModifiedBy>
  <cp:revision>297</cp:revision>
  <cp:lastPrinted>2022-02-08T10:06:22Z</cp:lastPrinted>
  <dcterms:created xsi:type="dcterms:W3CDTF">2018-04-27T08:24:02Z</dcterms:created>
  <dcterms:modified xsi:type="dcterms:W3CDTF">2022-02-22T09:34:34Z</dcterms:modified>
</cp:coreProperties>
</file>